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28"/>
  </p:notesMasterIdLst>
  <p:handoutMasterIdLst>
    <p:handoutMasterId r:id="rId29"/>
  </p:handoutMasterIdLst>
  <p:sldIdLst>
    <p:sldId id="256" r:id="rId2"/>
    <p:sldId id="270" r:id="rId3"/>
    <p:sldId id="257" r:id="rId4"/>
    <p:sldId id="258" r:id="rId5"/>
    <p:sldId id="259" r:id="rId6"/>
    <p:sldId id="284" r:id="rId7"/>
    <p:sldId id="277" r:id="rId8"/>
    <p:sldId id="278" r:id="rId9"/>
    <p:sldId id="269" r:id="rId10"/>
    <p:sldId id="264" r:id="rId11"/>
    <p:sldId id="286" r:id="rId12"/>
    <p:sldId id="296" r:id="rId13"/>
    <p:sldId id="291" r:id="rId14"/>
    <p:sldId id="281" r:id="rId15"/>
    <p:sldId id="287" r:id="rId16"/>
    <p:sldId id="292" r:id="rId17"/>
    <p:sldId id="280" r:id="rId18"/>
    <p:sldId id="288" r:id="rId19"/>
    <p:sldId id="293" r:id="rId20"/>
    <p:sldId id="279" r:id="rId21"/>
    <p:sldId id="289" r:id="rId22"/>
    <p:sldId id="294" r:id="rId23"/>
    <p:sldId id="283" r:id="rId24"/>
    <p:sldId id="290" r:id="rId25"/>
    <p:sldId id="295" r:id="rId26"/>
    <p:sldId id="282" r:id="rId27"/>
  </p:sldIdLst>
  <p:sldSz cx="12192000" cy="6858000"/>
  <p:notesSz cx="7023100" cy="93091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272"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Qianmeng Li" initials="QL" lastIdx="1" clrIdx="0">
    <p:extLst>
      <p:ext uri="{19B8F6BF-5375-455C-9EA6-DF929625EA0E}">
        <p15:presenceInfo xmlns:p15="http://schemas.microsoft.com/office/powerpoint/2012/main" userId="S-1-5-21-2808680614-1317938522-479626105-416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7BB"/>
    <a:srgbClr val="02753A"/>
    <a:srgbClr val="DC6B27"/>
    <a:srgbClr val="72C057"/>
    <a:srgbClr val="13527B"/>
    <a:srgbClr val="7B2617"/>
    <a:srgbClr val="5A8C62"/>
    <a:srgbClr val="FFCC00"/>
    <a:srgbClr val="AAD7EE"/>
    <a:srgbClr val="78BC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38" autoAdjust="0"/>
    <p:restoredTop sz="93668" autoAdjust="0"/>
  </p:normalViewPr>
  <p:slideViewPr>
    <p:cSldViewPr>
      <p:cViewPr varScale="1">
        <p:scale>
          <a:sx n="83" d="100"/>
          <a:sy n="83" d="100"/>
        </p:scale>
        <p:origin x="696" y="77"/>
      </p:cViewPr>
      <p:guideLst>
        <p:guide orient="horz" pos="4272"/>
        <p:guide pos="3840"/>
      </p:guideLst>
    </p:cSldViewPr>
  </p:slideViewPr>
  <p:notesTextViewPr>
    <p:cViewPr>
      <p:scale>
        <a:sx n="1" d="1"/>
        <a:sy n="1" d="1"/>
      </p:scale>
      <p:origin x="0" y="0"/>
    </p:cViewPr>
  </p:notesTextViewPr>
  <p:sorterViewPr>
    <p:cViewPr varScale="1">
      <p:scale>
        <a:sx n="1" d="1"/>
        <a:sy n="1" d="1"/>
      </p:scale>
      <p:origin x="0" y="0"/>
    </p:cViewPr>
  </p:sorterViewPr>
  <p:notesViewPr>
    <p:cSldViewPr>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43343" cy="467072"/>
          </a:xfrm>
          <a:prstGeom prst="rect">
            <a:avLst/>
          </a:prstGeom>
        </p:spPr>
        <p:txBody>
          <a:bodyPr vert="horz" lIns="93296" tIns="46648" rIns="93296" bIns="46648" rtlCol="0"/>
          <a:lstStyle>
            <a:lvl1pPr algn="l">
              <a:defRPr sz="1200"/>
            </a:lvl1pPr>
          </a:lstStyle>
          <a:p>
            <a:endParaRPr lang="en-US" dirty="0"/>
          </a:p>
        </p:txBody>
      </p:sp>
      <p:sp>
        <p:nvSpPr>
          <p:cNvPr id="3" name="Date Placeholder 2"/>
          <p:cNvSpPr>
            <a:spLocks noGrp="1"/>
          </p:cNvSpPr>
          <p:nvPr>
            <p:ph type="dt" sz="quarter" idx="1"/>
          </p:nvPr>
        </p:nvSpPr>
        <p:spPr>
          <a:xfrm>
            <a:off x="3978134" y="2"/>
            <a:ext cx="3043343" cy="467072"/>
          </a:xfrm>
          <a:prstGeom prst="rect">
            <a:avLst/>
          </a:prstGeom>
        </p:spPr>
        <p:txBody>
          <a:bodyPr vert="horz" lIns="93296" tIns="46648" rIns="93296" bIns="46648" rtlCol="0"/>
          <a:lstStyle>
            <a:lvl1pPr algn="r">
              <a:defRPr sz="1200"/>
            </a:lvl1pPr>
          </a:lstStyle>
          <a:p>
            <a:fld id="{2CD973F8-7566-4122-9CC8-9685979BC576}" type="datetimeFigureOut">
              <a:rPr lang="en-US" smtClean="0"/>
              <a:t>5/2/2022</a:t>
            </a:fld>
            <a:endParaRPr lang="en-US" dirty="0"/>
          </a:p>
        </p:txBody>
      </p:sp>
      <p:sp>
        <p:nvSpPr>
          <p:cNvPr id="4" name="Footer Placeholder 3"/>
          <p:cNvSpPr>
            <a:spLocks noGrp="1"/>
          </p:cNvSpPr>
          <p:nvPr>
            <p:ph type="ftr" sz="quarter" idx="2"/>
          </p:nvPr>
        </p:nvSpPr>
        <p:spPr>
          <a:xfrm>
            <a:off x="2" y="8842033"/>
            <a:ext cx="3043343" cy="467071"/>
          </a:xfrm>
          <a:prstGeom prst="rect">
            <a:avLst/>
          </a:prstGeom>
        </p:spPr>
        <p:txBody>
          <a:bodyPr vert="horz" lIns="93296" tIns="46648" rIns="93296" bIns="46648"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4" y="8842033"/>
            <a:ext cx="3043343" cy="467071"/>
          </a:xfrm>
          <a:prstGeom prst="rect">
            <a:avLst/>
          </a:prstGeom>
        </p:spPr>
        <p:txBody>
          <a:bodyPr vert="horz" lIns="93296" tIns="46648" rIns="93296" bIns="46648" rtlCol="0" anchor="b"/>
          <a:lstStyle>
            <a:lvl1pPr algn="r">
              <a:defRPr sz="1200"/>
            </a:lvl1pPr>
          </a:lstStyle>
          <a:p>
            <a:fld id="{2070F437-B8B3-4E3B-803A-1A0522782222}" type="slidenum">
              <a:rPr lang="en-US" smtClean="0"/>
              <a:t>‹#›</a:t>
            </a:fld>
            <a:endParaRPr lang="en-US" dirty="0"/>
          </a:p>
        </p:txBody>
      </p:sp>
    </p:spTree>
    <p:extLst>
      <p:ext uri="{BB962C8B-B14F-4D97-AF65-F5344CB8AC3E}">
        <p14:creationId xmlns:p14="http://schemas.microsoft.com/office/powerpoint/2010/main" val="21830175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2"/>
            <a:ext cx="3043649" cy="466379"/>
          </a:xfrm>
          <a:prstGeom prst="rect">
            <a:avLst/>
          </a:prstGeom>
        </p:spPr>
        <p:txBody>
          <a:bodyPr vert="horz" lIns="88260" tIns="44130" rIns="88260" bIns="44130" rtlCol="0"/>
          <a:lstStyle>
            <a:lvl1pPr algn="l">
              <a:defRPr sz="1200"/>
            </a:lvl1pPr>
          </a:lstStyle>
          <a:p>
            <a:endParaRPr lang="en-US" dirty="0"/>
          </a:p>
        </p:txBody>
      </p:sp>
      <p:sp>
        <p:nvSpPr>
          <p:cNvPr id="3" name="Date Placeholder 2"/>
          <p:cNvSpPr>
            <a:spLocks noGrp="1"/>
          </p:cNvSpPr>
          <p:nvPr>
            <p:ph type="dt" idx="1"/>
          </p:nvPr>
        </p:nvSpPr>
        <p:spPr>
          <a:xfrm>
            <a:off x="3977930" y="2"/>
            <a:ext cx="3043649" cy="466379"/>
          </a:xfrm>
          <a:prstGeom prst="rect">
            <a:avLst/>
          </a:prstGeom>
        </p:spPr>
        <p:txBody>
          <a:bodyPr vert="horz" lIns="88260" tIns="44130" rIns="88260" bIns="44130" rtlCol="0"/>
          <a:lstStyle>
            <a:lvl1pPr algn="r">
              <a:defRPr sz="1200"/>
            </a:lvl1pPr>
          </a:lstStyle>
          <a:p>
            <a:fld id="{7F1B796E-1581-404B-B98D-7A4145C81CC2}" type="datetimeFigureOut">
              <a:rPr lang="en-US" smtClean="0"/>
              <a:t>5/2/2022</a:t>
            </a:fld>
            <a:endParaRPr lang="en-US" dirty="0"/>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88260" tIns="44130" rIns="88260" bIns="44130" rtlCol="0" anchor="ctr"/>
          <a:lstStyle/>
          <a:p>
            <a:endParaRPr lang="en-US" dirty="0"/>
          </a:p>
        </p:txBody>
      </p:sp>
      <p:sp>
        <p:nvSpPr>
          <p:cNvPr id="5" name="Notes Placeholder 4"/>
          <p:cNvSpPr>
            <a:spLocks noGrp="1"/>
          </p:cNvSpPr>
          <p:nvPr>
            <p:ph type="body" sz="quarter" idx="3"/>
          </p:nvPr>
        </p:nvSpPr>
        <p:spPr>
          <a:xfrm>
            <a:off x="702618" y="4480621"/>
            <a:ext cx="5617870" cy="3664842"/>
          </a:xfrm>
          <a:prstGeom prst="rect">
            <a:avLst/>
          </a:prstGeom>
        </p:spPr>
        <p:txBody>
          <a:bodyPr vert="horz" lIns="88260" tIns="44130" rIns="88260" bIns="4413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842722"/>
            <a:ext cx="3043649" cy="466378"/>
          </a:xfrm>
          <a:prstGeom prst="rect">
            <a:avLst/>
          </a:prstGeom>
        </p:spPr>
        <p:txBody>
          <a:bodyPr vert="horz" lIns="88260" tIns="44130" rIns="88260" bIns="4413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7930" y="8842722"/>
            <a:ext cx="3043649" cy="466378"/>
          </a:xfrm>
          <a:prstGeom prst="rect">
            <a:avLst/>
          </a:prstGeom>
        </p:spPr>
        <p:txBody>
          <a:bodyPr vert="horz" lIns="88260" tIns="44130" rIns="88260" bIns="44130" rtlCol="0" anchor="b"/>
          <a:lstStyle>
            <a:lvl1pPr algn="r">
              <a:defRPr sz="1200"/>
            </a:lvl1pPr>
          </a:lstStyle>
          <a:p>
            <a:fld id="{E8255C88-8FB9-47CA-83E9-75F9EB34F6C4}" type="slidenum">
              <a:rPr lang="en-US" smtClean="0"/>
              <a:t>‹#›</a:t>
            </a:fld>
            <a:endParaRPr lang="en-US" dirty="0"/>
          </a:p>
        </p:txBody>
      </p:sp>
    </p:spTree>
    <p:extLst>
      <p:ext uri="{BB962C8B-B14F-4D97-AF65-F5344CB8AC3E}">
        <p14:creationId xmlns:p14="http://schemas.microsoft.com/office/powerpoint/2010/main" val="1113649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5.xml"/><Relationship Id="rId1" Type="http://schemas.openxmlformats.org/officeDocument/2006/relationships/vmlDrawing" Target="../drawings/vmlDrawing4.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vmlDrawing" Target="../drawings/vmlDrawing6.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8.xml"/><Relationship Id="rId1" Type="http://schemas.openxmlformats.org/officeDocument/2006/relationships/vmlDrawing" Target="../drawings/vmlDrawing7.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6.png"/><Relationship Id="rId2" Type="http://schemas.openxmlformats.org/officeDocument/2006/relationships/tags" Target="../tags/tag9.xml"/><Relationship Id="rId1" Type="http://schemas.openxmlformats.org/officeDocument/2006/relationships/vmlDrawing" Target="../drawings/vmlDrawing8.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Master" Target="../slideMasters/slideMaster1.xml"/><Relationship Id="rId7" Type="http://schemas.openxmlformats.org/officeDocument/2006/relationships/image" Target="../media/image5.png"/><Relationship Id="rId2" Type="http://schemas.openxmlformats.org/officeDocument/2006/relationships/tags" Target="../tags/tag10.xml"/><Relationship Id="rId1" Type="http://schemas.openxmlformats.org/officeDocument/2006/relationships/vmlDrawing" Target="../drawings/vmlDrawing9.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vmlDrawing" Target="../drawings/vmlDrawing10.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1613976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7310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031546"/>
            <a:ext cx="12192000" cy="826008"/>
          </a:xfrm>
          <a:prstGeom prst="rect">
            <a:avLst/>
          </a:prstGeom>
        </p:spPr>
      </p:pic>
      <p:sp>
        <p:nvSpPr>
          <p:cNvPr id="2" name="Title 1"/>
          <p:cNvSpPr>
            <a:spLocks noGrp="1"/>
          </p:cNvSpPr>
          <p:nvPr>
            <p:ph type="title"/>
          </p:nvPr>
        </p:nvSpPr>
        <p:spPr>
          <a:xfrm>
            <a:off x="963084" y="3071816"/>
            <a:ext cx="10363200" cy="1362075"/>
          </a:xfrm>
          <a:noFill/>
        </p:spPr>
        <p:txBody>
          <a:bodyPr anchor="b">
            <a:normAutofit/>
          </a:bodyPr>
          <a:lstStyle>
            <a:lvl1pPr algn="r">
              <a:defRPr sz="3200" b="1" cap="all">
                <a:latin typeface="Century Gothic" pitchFamily="34" charset="0"/>
                <a:cs typeface="Arial" panose="020B0604020202020204" pitchFamily="34" charset="0"/>
              </a:defRPr>
            </a:lvl1pPr>
          </a:lstStyle>
          <a:p>
            <a:r>
              <a:rPr lang="en-US"/>
              <a:t>Click to edit Master title style</a:t>
            </a:r>
            <a:endParaRPr lang="en-US" dirty="0"/>
          </a:p>
        </p:txBody>
      </p:sp>
      <p:sp>
        <p:nvSpPr>
          <p:cNvPr id="11" name="Text Placeholder 2"/>
          <p:cNvSpPr>
            <a:spLocks noGrp="1"/>
          </p:cNvSpPr>
          <p:nvPr>
            <p:ph type="body" idx="1"/>
          </p:nvPr>
        </p:nvSpPr>
        <p:spPr>
          <a:xfrm>
            <a:off x="963084" y="4435103"/>
            <a:ext cx="10363200" cy="661985"/>
          </a:xfrm>
          <a:prstGeom prst="rect">
            <a:avLst/>
          </a:prstGeom>
          <a:noFill/>
        </p:spPr>
        <p:txBody>
          <a:bodyPr anchor="t">
            <a:normAutofit/>
          </a:bodyPr>
          <a:lstStyle>
            <a:lvl1pPr marL="0" indent="0" algn="r">
              <a:buNone/>
              <a:defRPr sz="2000" baseline="0">
                <a:solidFill>
                  <a:schemeClr val="tx1"/>
                </a:solidFill>
                <a:latin typeface="Century Gothic"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p:ph type="body" idx="11" hasCustomPrompt="1"/>
          </p:nvPr>
        </p:nvSpPr>
        <p:spPr>
          <a:xfrm>
            <a:off x="963084" y="5098478"/>
            <a:ext cx="10363200" cy="661985"/>
          </a:xfrm>
          <a:prstGeom prst="rect">
            <a:avLst/>
          </a:prstGeom>
          <a:noFill/>
        </p:spPr>
        <p:txBody>
          <a:bodyPr anchor="ctr">
            <a:normAutofit/>
          </a:bodyP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2000">
                <a:solidFill>
                  <a:schemeClr val="tx1"/>
                </a:solidFill>
                <a:latin typeface="Century Gothic"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TO EDIT MASTER TEXT STYLES</a:t>
            </a:r>
          </a:p>
        </p:txBody>
      </p:sp>
      <p:sp>
        <p:nvSpPr>
          <p:cNvPr id="10" name="TextBox 9"/>
          <p:cNvSpPr txBox="1"/>
          <p:nvPr userDrawn="1"/>
        </p:nvSpPr>
        <p:spPr>
          <a:xfrm>
            <a:off x="0" y="0"/>
            <a:ext cx="4470400" cy="261610"/>
          </a:xfrm>
          <a:prstGeom prst="rect">
            <a:avLst/>
          </a:prstGeom>
          <a:noFill/>
        </p:spPr>
        <p:txBody>
          <a:bodyPr wrap="square" rtlCol="0" anchor="b">
            <a:spAutoFit/>
          </a:bodyPr>
          <a:lstStyle/>
          <a:p>
            <a:r>
              <a:rPr lang="en-US" sz="1100" b="1" dirty="0">
                <a:solidFill>
                  <a:schemeClr val="bg2"/>
                </a:solidFill>
              </a:rPr>
              <a:t>DRAFT</a:t>
            </a:r>
          </a:p>
        </p:txBody>
      </p:sp>
    </p:spTree>
    <p:extLst>
      <p:ext uri="{BB962C8B-B14F-4D97-AF65-F5344CB8AC3E}">
        <p14:creationId xmlns:p14="http://schemas.microsoft.com/office/powerpoint/2010/main" val="12056305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Slide for Full Bleed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6346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10" name="TextBox 9"/>
          <p:cNvSpPr txBox="1"/>
          <p:nvPr userDrawn="1"/>
        </p:nvSpPr>
        <p:spPr>
          <a:xfrm>
            <a:off x="11048401" y="6585944"/>
            <a:ext cx="838799" cy="230832"/>
          </a:xfrm>
          <a:prstGeom prst="rect">
            <a:avLst/>
          </a:prstGeom>
          <a:noFill/>
        </p:spPr>
        <p:txBody>
          <a:bodyPr wrap="square" rtlCol="0" anchor="b">
            <a:spAutoFit/>
          </a:bodyPr>
          <a:lstStyle/>
          <a:p>
            <a:r>
              <a:rPr lang="en-US" sz="900" b="1" dirty="0">
                <a:solidFill>
                  <a:schemeClr val="bg2"/>
                </a:solidFill>
              </a:rPr>
              <a:t>DRAFT</a:t>
            </a:r>
          </a:p>
        </p:txBody>
      </p:sp>
      <p:sp>
        <p:nvSpPr>
          <p:cNvPr id="11" name="Slide Number Placeholder 7"/>
          <p:cNvSpPr>
            <a:spLocks noGrp="1"/>
          </p:cNvSpPr>
          <p:nvPr>
            <p:ph type="sldNum" sz="quarter" idx="4"/>
          </p:nvPr>
        </p:nvSpPr>
        <p:spPr>
          <a:xfrm>
            <a:off x="11277601" y="6585944"/>
            <a:ext cx="914400" cy="221512"/>
          </a:xfrm>
          <a:prstGeom prst="rect">
            <a:avLst/>
          </a:prstGeom>
        </p:spPr>
        <p:txBody>
          <a:bodyPr vert="horz" lIns="0" tIns="45720" rIns="137160" bIns="45720" rtlCol="0" anchor="ctr"/>
          <a:lstStyle>
            <a:lvl1pPr algn="r">
              <a:defRPr sz="900">
                <a:solidFill>
                  <a:schemeClr val="tx1"/>
                </a:solidFill>
              </a:defRPr>
            </a:lvl1pPr>
          </a:lstStyle>
          <a:p>
            <a:fld id="{623B5F94-9D18-4CD7-A9B2-82F39252AEEB}" type="slidenum">
              <a:rPr lang="en-US" smtClean="0"/>
              <a:pPr/>
              <a:t>‹#›</a:t>
            </a:fld>
            <a:endParaRPr lang="en-US" dirty="0"/>
          </a:p>
        </p:txBody>
      </p:sp>
    </p:spTree>
    <p:extLst>
      <p:ext uri="{BB962C8B-B14F-4D97-AF65-F5344CB8AC3E}">
        <p14:creationId xmlns:p14="http://schemas.microsoft.com/office/powerpoint/2010/main" val="60071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Page with Ima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805425830"/>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7412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3" name="Picture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031546"/>
            <a:ext cx="12192000" cy="826008"/>
          </a:xfrm>
          <a:prstGeom prst="rect">
            <a:avLst/>
          </a:prstGeom>
        </p:spPr>
      </p:pic>
      <p:sp>
        <p:nvSpPr>
          <p:cNvPr id="2" name="Title 1"/>
          <p:cNvSpPr>
            <a:spLocks noGrp="1"/>
          </p:cNvSpPr>
          <p:nvPr>
            <p:ph type="title"/>
          </p:nvPr>
        </p:nvSpPr>
        <p:spPr>
          <a:xfrm>
            <a:off x="4673601" y="4186695"/>
            <a:ext cx="6652684" cy="719424"/>
          </a:xfrm>
          <a:solidFill>
            <a:srgbClr val="FFFFFF">
              <a:alpha val="80000"/>
            </a:srgbClr>
          </a:solidFill>
        </p:spPr>
        <p:txBody>
          <a:bodyPr anchor="ctr">
            <a:noAutofit/>
          </a:bodyPr>
          <a:lstStyle>
            <a:lvl1pPr algn="r">
              <a:defRPr sz="3200" b="1" cap="all">
                <a:latin typeface="Arial" panose="020B0604020202020204" pitchFamily="34" charset="0"/>
                <a:cs typeface="Arial" panose="020B0604020202020204" pitchFamily="34" charset="0"/>
              </a:defRPr>
            </a:lvl1pPr>
          </a:lstStyle>
          <a:p>
            <a:r>
              <a:rPr lang="en-US"/>
              <a:t>Click to edit Master title style</a:t>
            </a:r>
            <a:endParaRPr lang="en-US" dirty="0"/>
          </a:p>
        </p:txBody>
      </p:sp>
      <p:pic>
        <p:nvPicPr>
          <p:cNvPr id="5" name="Picture 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020" y="6107310"/>
            <a:ext cx="1828800" cy="674483"/>
          </a:xfrm>
          <a:prstGeom prst="rect">
            <a:avLst/>
          </a:prstGeom>
        </p:spPr>
      </p:pic>
      <p:sp>
        <p:nvSpPr>
          <p:cNvPr id="11" name="Text Placeholder 2"/>
          <p:cNvSpPr>
            <a:spLocks noGrp="1"/>
          </p:cNvSpPr>
          <p:nvPr>
            <p:ph type="body" idx="1"/>
          </p:nvPr>
        </p:nvSpPr>
        <p:spPr>
          <a:xfrm>
            <a:off x="4673601" y="4905895"/>
            <a:ext cx="6652684" cy="429768"/>
          </a:xfrm>
          <a:prstGeom prst="rect">
            <a:avLst/>
          </a:prstGeom>
          <a:solidFill>
            <a:srgbClr val="FFFFFF">
              <a:alpha val="80000"/>
            </a:srgbClr>
          </a:solidFill>
        </p:spPr>
        <p:txBody>
          <a:bodyPr anchor="t">
            <a:normAutofit/>
          </a:bodyPr>
          <a:lstStyle>
            <a:lvl1pPr marL="0" indent="0" algn="r">
              <a:buNone/>
              <a:defRPr sz="2000" baseline="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12" name="Text Placeholder 2"/>
          <p:cNvSpPr>
            <a:spLocks noGrp="1"/>
          </p:cNvSpPr>
          <p:nvPr>
            <p:ph type="body" idx="11" hasCustomPrompt="1"/>
          </p:nvPr>
        </p:nvSpPr>
        <p:spPr>
          <a:xfrm>
            <a:off x="4673601" y="5334313"/>
            <a:ext cx="6652684" cy="426462"/>
          </a:xfrm>
          <a:prstGeom prst="rect">
            <a:avLst/>
          </a:prstGeom>
          <a:solidFill>
            <a:srgbClr val="FFFFFF">
              <a:alpha val="80000"/>
            </a:srgbClr>
          </a:solidFill>
        </p:spPr>
        <p:txBody>
          <a:bodyPr anchor="ctr">
            <a:noAutofit/>
          </a:bodyPr>
          <a:lstStyle>
            <a:lvl1pPr marL="0" marR="0" indent="0" algn="r" defTabSz="914400" rtl="0" eaLnBrk="1" fontAlgn="auto" latinLnBrk="0" hangingPunct="1">
              <a:lnSpc>
                <a:spcPct val="100000"/>
              </a:lnSpc>
              <a:spcBef>
                <a:spcPct val="20000"/>
              </a:spcBef>
              <a:spcAft>
                <a:spcPts val="0"/>
              </a:spcAft>
              <a:buClrTx/>
              <a:buSzTx/>
              <a:buFont typeface="Arial" pitchFamily="34" charset="0"/>
              <a:buNone/>
              <a:tabLst/>
              <a:defRPr sz="2000">
                <a:solidFill>
                  <a:schemeClr val="tx1"/>
                </a:solidFill>
                <a:latin typeface="Arial" panose="020B0604020202020204" pitchFamily="34" charset="0"/>
                <a:cs typeface="Arial" panose="020B0604020202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r" defTabSz="914400" rtl="0" eaLnBrk="1" fontAlgn="auto" latinLnBrk="0" hangingPunct="1">
              <a:lnSpc>
                <a:spcPct val="100000"/>
              </a:lnSpc>
              <a:spcBef>
                <a:spcPct val="20000"/>
              </a:spcBef>
              <a:spcAft>
                <a:spcPts val="0"/>
              </a:spcAft>
              <a:buClrTx/>
              <a:buSzTx/>
              <a:buFont typeface="Arial" pitchFamily="34" charset="0"/>
              <a:buNone/>
              <a:tabLst/>
              <a:defRPr/>
            </a:pPr>
            <a:r>
              <a:rPr lang="en-US" dirty="0"/>
              <a:t>CLICK TO EDIT MASTER TEXT STYLES</a:t>
            </a:r>
          </a:p>
        </p:txBody>
      </p:sp>
      <p:sp>
        <p:nvSpPr>
          <p:cNvPr id="14" name="TextBox 13"/>
          <p:cNvSpPr txBox="1"/>
          <p:nvPr userDrawn="1"/>
        </p:nvSpPr>
        <p:spPr>
          <a:xfrm>
            <a:off x="0" y="0"/>
            <a:ext cx="4470400" cy="261610"/>
          </a:xfrm>
          <a:prstGeom prst="rect">
            <a:avLst/>
          </a:prstGeom>
          <a:noFill/>
        </p:spPr>
        <p:txBody>
          <a:bodyPr wrap="square" rtlCol="0" anchor="b">
            <a:spAutoFit/>
          </a:bodyPr>
          <a:lstStyle/>
          <a:p>
            <a:r>
              <a:rPr lang="en-US" sz="1100" b="1" dirty="0">
                <a:solidFill>
                  <a:schemeClr val="bg2"/>
                </a:solidFill>
              </a:rPr>
              <a:t>DRAFT</a:t>
            </a:r>
          </a:p>
        </p:txBody>
      </p:sp>
    </p:spTree>
    <p:extLst>
      <p:ext uri="{BB962C8B-B14F-4D97-AF65-F5344CB8AC3E}">
        <p14:creationId xmlns:p14="http://schemas.microsoft.com/office/powerpoint/2010/main" val="2259067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lain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191074632"/>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7105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890"/>
            <a:ext cx="12192000" cy="826008"/>
          </a:xfrm>
          <a:prstGeom prst="rect">
            <a:avLst/>
          </a:prstGeom>
        </p:spPr>
      </p:pic>
      <p:sp>
        <p:nvSpPr>
          <p:cNvPr id="15" name="Title 1"/>
          <p:cNvSpPr>
            <a:spLocks noGrp="1"/>
          </p:cNvSpPr>
          <p:nvPr>
            <p:ph type="ctrTitle"/>
          </p:nvPr>
        </p:nvSpPr>
        <p:spPr>
          <a:xfrm>
            <a:off x="0" y="2"/>
            <a:ext cx="10972800" cy="826897"/>
          </a:xfrm>
        </p:spPr>
        <p:txBody>
          <a:bodyPr>
            <a:normAutofit/>
          </a:bodyPr>
          <a:lstStyle>
            <a:lvl1pPr algn="l" defTabSz="914400" rtl="0" eaLnBrk="1" latinLnBrk="0" hangingPunct="1">
              <a:spcBef>
                <a:spcPct val="0"/>
              </a:spcBef>
              <a:buNone/>
              <a:defRPr lang="en-US" sz="24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3" hasCustomPrompt="1"/>
          </p:nvPr>
        </p:nvSpPr>
        <p:spPr>
          <a:xfrm>
            <a:off x="0" y="827088"/>
            <a:ext cx="1930400" cy="163512"/>
          </a:xfrm>
          <a:prstGeom prst="rect">
            <a:avLst/>
          </a:prstGeom>
        </p:spPr>
        <p:txBody>
          <a:bodyPr anchor="ctr">
            <a:noAutofit/>
          </a:bodyPr>
          <a:lstStyle>
            <a:lvl1pPr marL="0" indent="0" algn="ctr">
              <a:buNone/>
              <a:defRPr sz="1000" baseline="0"/>
            </a:lvl1pPr>
            <a:lvl2pPr>
              <a:defRPr sz="1000"/>
            </a:lvl2pPr>
            <a:lvl3pPr>
              <a:defRPr sz="1000"/>
            </a:lvl3pPr>
            <a:lvl4pPr>
              <a:defRPr sz="1000"/>
            </a:lvl4pPr>
            <a:lvl5pPr>
              <a:defRPr sz="1000"/>
            </a:lvl5pPr>
          </a:lstStyle>
          <a:p>
            <a:pPr lvl="0"/>
            <a:r>
              <a:rPr lang="en-US" dirty="0"/>
              <a:t>OPTIONAL TEXT</a:t>
            </a:r>
          </a:p>
        </p:txBody>
      </p:sp>
      <p:sp>
        <p:nvSpPr>
          <p:cNvPr id="5" name="Text Placeholder 4"/>
          <p:cNvSpPr>
            <a:spLocks noGrp="1"/>
          </p:cNvSpPr>
          <p:nvPr>
            <p:ph type="body" sz="quarter" idx="14"/>
          </p:nvPr>
        </p:nvSpPr>
        <p:spPr>
          <a:xfrm>
            <a:off x="990003" y="6505344"/>
            <a:ext cx="9982796" cy="302112"/>
          </a:xfrm>
          <a:prstGeom prst="rect">
            <a:avLst/>
          </a:prstGeom>
        </p:spPr>
        <p:txBody>
          <a:bodyPr>
            <a:normAutofit/>
          </a:bodyPr>
          <a:lstStyle>
            <a:lvl1pPr marL="0" indent="0">
              <a:buNone/>
              <a:defRPr sz="1000"/>
            </a:lvl1pPr>
          </a:lstStyle>
          <a:p>
            <a:pPr lvl="0"/>
            <a:r>
              <a:rPr lang="en-US"/>
              <a:t>Click to edit Master text styles</a:t>
            </a:r>
          </a:p>
        </p:txBody>
      </p:sp>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600" y="6520711"/>
            <a:ext cx="812800" cy="299770"/>
          </a:xfrm>
          <a:prstGeom prst="rect">
            <a:avLst/>
          </a:prstGeom>
        </p:spPr>
      </p:pic>
      <p:sp>
        <p:nvSpPr>
          <p:cNvPr id="20" name="TextBox 19"/>
          <p:cNvSpPr txBox="1"/>
          <p:nvPr userDrawn="1"/>
        </p:nvSpPr>
        <p:spPr>
          <a:xfrm>
            <a:off x="11048401" y="6585944"/>
            <a:ext cx="838799" cy="230832"/>
          </a:xfrm>
          <a:prstGeom prst="rect">
            <a:avLst/>
          </a:prstGeom>
          <a:noFill/>
        </p:spPr>
        <p:txBody>
          <a:bodyPr wrap="square" rtlCol="0" anchor="b">
            <a:spAutoFit/>
          </a:bodyPr>
          <a:lstStyle/>
          <a:p>
            <a:r>
              <a:rPr lang="en-US" sz="900" b="1" dirty="0">
                <a:solidFill>
                  <a:schemeClr val="bg2"/>
                </a:solidFill>
              </a:rPr>
              <a:t>DRAFT</a:t>
            </a:r>
          </a:p>
        </p:txBody>
      </p:sp>
      <p:sp>
        <p:nvSpPr>
          <p:cNvPr id="21" name="Slide Number Placeholder 7"/>
          <p:cNvSpPr>
            <a:spLocks noGrp="1"/>
          </p:cNvSpPr>
          <p:nvPr>
            <p:ph type="sldNum" sz="quarter" idx="4"/>
          </p:nvPr>
        </p:nvSpPr>
        <p:spPr>
          <a:xfrm>
            <a:off x="11277601" y="6585944"/>
            <a:ext cx="914400" cy="221512"/>
          </a:xfrm>
          <a:prstGeom prst="rect">
            <a:avLst/>
          </a:prstGeom>
        </p:spPr>
        <p:txBody>
          <a:bodyPr vert="horz" lIns="0" tIns="45720" rIns="137160" bIns="45720" rtlCol="0" anchor="ctr"/>
          <a:lstStyle>
            <a:lvl1pPr algn="r">
              <a:defRPr sz="900">
                <a:solidFill>
                  <a:schemeClr val="tx1"/>
                </a:solidFill>
              </a:defRPr>
            </a:lvl1pPr>
          </a:lstStyle>
          <a:p>
            <a:fld id="{623B5F94-9D18-4CD7-A9B2-82F39252AEEB}" type="slidenum">
              <a:rPr lang="en-US" smtClean="0"/>
              <a:pPr/>
              <a:t>‹#›</a:t>
            </a:fld>
            <a:endParaRPr lang="en-US" dirty="0"/>
          </a:p>
        </p:txBody>
      </p:sp>
    </p:spTree>
    <p:extLst>
      <p:ext uri="{BB962C8B-B14F-4D97-AF65-F5344CB8AC3E}">
        <p14:creationId xmlns:p14="http://schemas.microsoft.com/office/powerpoint/2010/main" val="393570525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lain Slide w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6439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890"/>
            <a:ext cx="12192000" cy="826008"/>
          </a:xfrm>
          <a:prstGeom prst="rect">
            <a:avLst/>
          </a:prstGeom>
          <a:noFill/>
        </p:spPr>
      </p:pic>
      <p:sp>
        <p:nvSpPr>
          <p:cNvPr id="15" name="Title 1"/>
          <p:cNvSpPr>
            <a:spLocks noGrp="1"/>
          </p:cNvSpPr>
          <p:nvPr>
            <p:ph type="ctrTitle"/>
          </p:nvPr>
        </p:nvSpPr>
        <p:spPr>
          <a:xfrm>
            <a:off x="0" y="2"/>
            <a:ext cx="10972800" cy="826897"/>
          </a:xfrm>
        </p:spPr>
        <p:txBody>
          <a:bodyPr>
            <a:normAutofit/>
          </a:bodyPr>
          <a:lstStyle>
            <a:lvl1pPr algn="l" defTabSz="914400" rtl="0" eaLnBrk="1" latinLnBrk="0" hangingPunct="1">
              <a:spcBef>
                <a:spcPct val="0"/>
              </a:spcBef>
              <a:buNone/>
              <a:defRPr lang="en-US" sz="24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4" name="Text Placeholder 3"/>
          <p:cNvSpPr>
            <a:spLocks noGrp="1"/>
          </p:cNvSpPr>
          <p:nvPr>
            <p:ph type="body" sz="quarter" idx="13" hasCustomPrompt="1"/>
          </p:nvPr>
        </p:nvSpPr>
        <p:spPr>
          <a:xfrm>
            <a:off x="0" y="827088"/>
            <a:ext cx="1930400" cy="163512"/>
          </a:xfrm>
          <a:prstGeom prst="rect">
            <a:avLst/>
          </a:prstGeom>
        </p:spPr>
        <p:txBody>
          <a:bodyPr anchor="ctr">
            <a:noAutofit/>
          </a:bodyPr>
          <a:lstStyle>
            <a:lvl1pPr marL="0" indent="0" algn="ctr">
              <a:buNone/>
              <a:defRPr sz="1000" baseline="0"/>
            </a:lvl1pPr>
            <a:lvl2pPr>
              <a:defRPr sz="1000"/>
            </a:lvl2pPr>
            <a:lvl3pPr>
              <a:defRPr sz="1000"/>
            </a:lvl3pPr>
            <a:lvl4pPr>
              <a:defRPr sz="1000"/>
            </a:lvl4pPr>
            <a:lvl5pPr>
              <a:defRPr sz="1000"/>
            </a:lvl5pPr>
          </a:lstStyle>
          <a:p>
            <a:pPr lvl="0"/>
            <a:r>
              <a:rPr lang="en-US" dirty="0"/>
              <a:t>OPTIONAL TEXT</a:t>
            </a:r>
          </a:p>
        </p:txBody>
      </p:sp>
      <p:sp>
        <p:nvSpPr>
          <p:cNvPr id="5" name="Text Placeholder 4"/>
          <p:cNvSpPr>
            <a:spLocks noGrp="1"/>
          </p:cNvSpPr>
          <p:nvPr>
            <p:ph type="body" sz="quarter" idx="14"/>
          </p:nvPr>
        </p:nvSpPr>
        <p:spPr>
          <a:xfrm>
            <a:off x="76200" y="6505344"/>
            <a:ext cx="10896599" cy="302112"/>
          </a:xfrm>
          <a:prstGeom prst="rect">
            <a:avLst/>
          </a:prstGeom>
        </p:spPr>
        <p:txBody>
          <a:bodyPr>
            <a:normAutofit/>
          </a:bodyPr>
          <a:lstStyle>
            <a:lvl1pPr marL="0" indent="0">
              <a:buNone/>
              <a:defRPr sz="1000"/>
            </a:lvl1pPr>
          </a:lstStyle>
          <a:p>
            <a:pPr lvl="0"/>
            <a:r>
              <a:rPr lang="en-US"/>
              <a:t>Click to edit Master text styles</a:t>
            </a:r>
          </a:p>
        </p:txBody>
      </p:sp>
      <p:sp>
        <p:nvSpPr>
          <p:cNvPr id="6" name="Text Placeholder 5"/>
          <p:cNvSpPr>
            <a:spLocks noGrp="1"/>
          </p:cNvSpPr>
          <p:nvPr>
            <p:ph type="body" sz="quarter" idx="15"/>
          </p:nvPr>
        </p:nvSpPr>
        <p:spPr>
          <a:xfrm>
            <a:off x="1219200" y="1600200"/>
            <a:ext cx="9753600" cy="4572000"/>
          </a:xfrm>
          <a:prstGeom prst="rect">
            <a:avLst/>
          </a:prstGeom>
        </p:spPr>
        <p:txBody>
          <a:bodyPr>
            <a:normAutofit/>
          </a:bodyPr>
          <a:lstStyle>
            <a:lvl1pPr marL="173038" indent="-173038">
              <a:defRPr sz="1800">
                <a:latin typeface="Arial" panose="020B0604020202020204" pitchFamily="34" charset="0"/>
                <a:cs typeface="Arial" panose="020B0604020202020204" pitchFamily="34" charset="0"/>
              </a:defRPr>
            </a:lvl1pPr>
            <a:lvl2pPr marL="344488" indent="-171450">
              <a:defRPr sz="1600">
                <a:latin typeface="Arial" panose="020B0604020202020204" pitchFamily="34" charset="0"/>
                <a:cs typeface="Arial" panose="020B0604020202020204" pitchFamily="34" charset="0"/>
              </a:defRPr>
            </a:lvl2pPr>
            <a:lvl3pPr marL="517525" indent="-173038">
              <a:defRPr sz="1400">
                <a:latin typeface="Arial" panose="020B0604020202020204" pitchFamily="34" charset="0"/>
                <a:cs typeface="Arial" panose="020B0604020202020204" pitchFamily="34" charset="0"/>
              </a:defRPr>
            </a:lvl3pPr>
            <a:lvl4pPr marL="741363" indent="-169863">
              <a:defRPr sz="1200">
                <a:latin typeface="Arial" panose="020B0604020202020204" pitchFamily="34" charset="0"/>
                <a:cs typeface="Arial" panose="020B0604020202020204" pitchFamily="34" charset="0"/>
              </a:defRPr>
            </a:lvl4pPr>
            <a:lvl5pPr marL="914400" indent="-173038">
              <a:buFont typeface="Arial" panose="020B0604020202020204" pitchFamily="34" charset="0"/>
              <a:buChar char="•"/>
              <a:defRPr sz="1000">
                <a:latin typeface="Arial" panose="020B0604020202020204" pitchFamily="34" charset="0"/>
                <a:cs typeface="Arial" panose="020B0604020202020204" pitchFamily="34" charset="0"/>
              </a:defRPr>
            </a:lvl5pPr>
            <a:lvl6pPr marL="1087438" indent="-173038">
              <a:defRPr sz="1000" baseline="0">
                <a:latin typeface="Arial" panose="020B0604020202020204" pitchFamily="34" charset="0"/>
                <a:cs typeface="Arial" panose="020B0604020202020204"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p:cNvSpPr txBox="1"/>
          <p:nvPr userDrawn="1"/>
        </p:nvSpPr>
        <p:spPr>
          <a:xfrm>
            <a:off x="11048401" y="6585944"/>
            <a:ext cx="838799" cy="230832"/>
          </a:xfrm>
          <a:prstGeom prst="rect">
            <a:avLst/>
          </a:prstGeom>
          <a:noFill/>
        </p:spPr>
        <p:txBody>
          <a:bodyPr wrap="square" rtlCol="0" anchor="b">
            <a:spAutoFit/>
          </a:bodyPr>
          <a:lstStyle/>
          <a:p>
            <a:r>
              <a:rPr lang="en-US" sz="900" b="1" dirty="0">
                <a:solidFill>
                  <a:schemeClr val="bg2"/>
                </a:solidFill>
              </a:rPr>
              <a:t>DRAFT</a:t>
            </a:r>
          </a:p>
        </p:txBody>
      </p:sp>
      <p:sp>
        <p:nvSpPr>
          <p:cNvPr id="20" name="Slide Number Placeholder 7"/>
          <p:cNvSpPr>
            <a:spLocks noGrp="1"/>
          </p:cNvSpPr>
          <p:nvPr>
            <p:ph type="sldNum" sz="quarter" idx="4"/>
          </p:nvPr>
        </p:nvSpPr>
        <p:spPr>
          <a:xfrm>
            <a:off x="11277601" y="6585944"/>
            <a:ext cx="914400" cy="221512"/>
          </a:xfrm>
          <a:prstGeom prst="rect">
            <a:avLst/>
          </a:prstGeom>
        </p:spPr>
        <p:txBody>
          <a:bodyPr vert="horz" lIns="0" tIns="45720" rIns="137160" bIns="45720" rtlCol="0" anchor="ctr"/>
          <a:lstStyle>
            <a:lvl1pPr algn="r">
              <a:defRPr sz="900">
                <a:solidFill>
                  <a:schemeClr val="tx1"/>
                </a:solidFill>
              </a:defRPr>
            </a:lvl1pPr>
          </a:lstStyle>
          <a:p>
            <a:fld id="{623B5F94-9D18-4CD7-A9B2-82F39252AEEB}" type="slidenum">
              <a:rPr lang="en-US" smtClean="0"/>
              <a:pPr/>
              <a:t>‹#›</a:t>
            </a:fld>
            <a:endParaRPr lang="en-US" dirty="0"/>
          </a:p>
        </p:txBody>
      </p:sp>
    </p:spTree>
    <p:extLst>
      <p:ext uri="{BB962C8B-B14F-4D97-AF65-F5344CB8AC3E}">
        <p14:creationId xmlns:p14="http://schemas.microsoft.com/office/powerpoint/2010/main" val="1467849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47501667"/>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7207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1" name="Picture 10"/>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890"/>
            <a:ext cx="12192000" cy="826008"/>
          </a:xfrm>
          <a:prstGeom prst="rect">
            <a:avLst/>
          </a:prstGeom>
        </p:spPr>
      </p:pic>
      <p:sp>
        <p:nvSpPr>
          <p:cNvPr id="15" name="Title 1"/>
          <p:cNvSpPr>
            <a:spLocks noGrp="1"/>
          </p:cNvSpPr>
          <p:nvPr>
            <p:ph type="ctrTitle"/>
          </p:nvPr>
        </p:nvSpPr>
        <p:spPr>
          <a:xfrm>
            <a:off x="0" y="2"/>
            <a:ext cx="10972800" cy="826897"/>
          </a:xfrm>
        </p:spPr>
        <p:txBody>
          <a:bodyPr>
            <a:normAutofit/>
          </a:bodyPr>
          <a:lstStyle>
            <a:lvl1pPr algn="l" defTabSz="914400" rtl="0" eaLnBrk="1" latinLnBrk="0" hangingPunct="1">
              <a:spcBef>
                <a:spcPct val="0"/>
              </a:spcBef>
              <a:buNone/>
              <a:defRPr lang="en-US" sz="24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pic>
        <p:nvPicPr>
          <p:cNvPr id="13" name="Picture 1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1600" y="6520711"/>
            <a:ext cx="812800" cy="299770"/>
          </a:xfrm>
          <a:prstGeom prst="rect">
            <a:avLst/>
          </a:prstGeom>
        </p:spPr>
      </p:pic>
      <p:sp>
        <p:nvSpPr>
          <p:cNvPr id="10" name="Text Placeholder 5"/>
          <p:cNvSpPr>
            <a:spLocks noGrp="1"/>
          </p:cNvSpPr>
          <p:nvPr>
            <p:ph type="body" sz="quarter" idx="15"/>
          </p:nvPr>
        </p:nvSpPr>
        <p:spPr>
          <a:xfrm>
            <a:off x="2431988" y="1600200"/>
            <a:ext cx="7328024" cy="4572000"/>
          </a:xfrm>
          <a:prstGeom prst="rect">
            <a:avLst/>
          </a:prstGeom>
        </p:spPr>
        <p:txBody>
          <a:bodyPr/>
          <a:lstStyle>
            <a:lvl1pPr marL="173038" indent="-173038">
              <a:defRPr sz="2800" b="1"/>
            </a:lvl1pPr>
            <a:lvl2pPr marL="344488" indent="-171450">
              <a:defRPr sz="2400" b="1"/>
            </a:lvl2pPr>
            <a:lvl3pPr marL="517525" indent="-173038">
              <a:defRPr sz="2000" b="1"/>
            </a:lvl3pPr>
            <a:lvl4pPr marL="741363" indent="-169863">
              <a:defRPr sz="1800" b="1"/>
            </a:lvl4pPr>
            <a:lvl5pPr marL="914400" indent="-173038">
              <a:buFont typeface="Arial" panose="020B0604020202020204" pitchFamily="34" charset="0"/>
              <a:buChar char="•"/>
              <a:defRPr sz="1800" b="1"/>
            </a:lvl5pPr>
            <a:lvl6pPr marL="914400" indent="0">
              <a:buNone/>
              <a:defRPr sz="1200"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Box 18"/>
          <p:cNvSpPr txBox="1"/>
          <p:nvPr userDrawn="1"/>
        </p:nvSpPr>
        <p:spPr>
          <a:xfrm>
            <a:off x="11048401" y="6585944"/>
            <a:ext cx="838799" cy="230832"/>
          </a:xfrm>
          <a:prstGeom prst="rect">
            <a:avLst/>
          </a:prstGeom>
          <a:noFill/>
        </p:spPr>
        <p:txBody>
          <a:bodyPr wrap="square" rtlCol="0" anchor="b">
            <a:spAutoFit/>
          </a:bodyPr>
          <a:lstStyle/>
          <a:p>
            <a:r>
              <a:rPr lang="en-US" sz="900" b="1" dirty="0">
                <a:solidFill>
                  <a:schemeClr val="bg2"/>
                </a:solidFill>
              </a:rPr>
              <a:t>DRAFT</a:t>
            </a:r>
          </a:p>
        </p:txBody>
      </p:sp>
      <p:sp>
        <p:nvSpPr>
          <p:cNvPr id="20" name="Slide Number Placeholder 7"/>
          <p:cNvSpPr>
            <a:spLocks noGrp="1"/>
          </p:cNvSpPr>
          <p:nvPr>
            <p:ph type="sldNum" sz="quarter" idx="4"/>
          </p:nvPr>
        </p:nvSpPr>
        <p:spPr>
          <a:xfrm>
            <a:off x="11277601" y="6585944"/>
            <a:ext cx="914400" cy="221512"/>
          </a:xfrm>
          <a:prstGeom prst="rect">
            <a:avLst/>
          </a:prstGeom>
        </p:spPr>
        <p:txBody>
          <a:bodyPr vert="horz" lIns="0" tIns="45720" rIns="137160" bIns="45720" rtlCol="0" anchor="ctr"/>
          <a:lstStyle>
            <a:lvl1pPr algn="r">
              <a:defRPr sz="900">
                <a:solidFill>
                  <a:schemeClr val="tx1"/>
                </a:solidFill>
              </a:defRPr>
            </a:lvl1pPr>
          </a:lstStyle>
          <a:p>
            <a:fld id="{623B5F94-9D18-4CD7-A9B2-82F39252AEEB}" type="slidenum">
              <a:rPr lang="en-US" smtClean="0"/>
              <a:pPr/>
              <a:t>‹#›</a:t>
            </a:fld>
            <a:endParaRPr lang="en-US" dirty="0"/>
          </a:p>
        </p:txBody>
      </p:sp>
    </p:spTree>
    <p:extLst>
      <p:ext uri="{BB962C8B-B14F-4D97-AF65-F5344CB8AC3E}">
        <p14:creationId xmlns:p14="http://schemas.microsoft.com/office/powerpoint/2010/main" val="1347375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lain Slide Slim Bann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5400884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62595"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064000" y="890"/>
            <a:ext cx="8128000" cy="550672"/>
          </a:xfrm>
          <a:prstGeom prst="rect">
            <a:avLst/>
          </a:prstGeom>
        </p:spPr>
      </p:pic>
      <p:pic>
        <p:nvPicPr>
          <p:cNvPr id="8" name="Picture 7"/>
          <p:cNvPicPr>
            <a:picLocks noChangeAspect="1"/>
          </p:cNvPicPr>
          <p:nvPr userDrawn="1"/>
        </p:nvPicPr>
        <p:blipFill rotWithShape="1">
          <a:blip r:embed="rId7" cstate="print">
            <a:extLst>
              <a:ext uri="{28A0092B-C50C-407E-A947-70E740481C1C}">
                <a14:useLocalDpi xmlns:a14="http://schemas.microsoft.com/office/drawing/2010/main" val="0"/>
              </a:ext>
            </a:extLst>
          </a:blip>
          <a:srcRect l="33188" r="15187"/>
          <a:stretch/>
        </p:blipFill>
        <p:spPr>
          <a:xfrm>
            <a:off x="0" y="-2"/>
            <a:ext cx="4267200" cy="551265"/>
          </a:xfrm>
          <a:prstGeom prst="rect">
            <a:avLst/>
          </a:prstGeom>
        </p:spPr>
      </p:pic>
      <p:sp>
        <p:nvSpPr>
          <p:cNvPr id="15" name="Title 1"/>
          <p:cNvSpPr>
            <a:spLocks noGrp="1"/>
          </p:cNvSpPr>
          <p:nvPr>
            <p:ph type="ctrTitle"/>
          </p:nvPr>
        </p:nvSpPr>
        <p:spPr>
          <a:xfrm>
            <a:off x="0" y="2"/>
            <a:ext cx="10972800" cy="551263"/>
          </a:xfrm>
        </p:spPr>
        <p:txBody>
          <a:bodyPr>
            <a:normAutofit/>
          </a:bodyPr>
          <a:lstStyle>
            <a:lvl1pPr algn="l" defTabSz="914400" rtl="0" eaLnBrk="1" latinLnBrk="0" hangingPunct="1">
              <a:spcBef>
                <a:spcPct val="0"/>
              </a:spcBef>
              <a:buNone/>
              <a:defRPr lang="en-US" sz="24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9" name="Text Placeholder 3"/>
          <p:cNvSpPr>
            <a:spLocks noGrp="1"/>
          </p:cNvSpPr>
          <p:nvPr>
            <p:ph type="body" sz="quarter" idx="13" hasCustomPrompt="1"/>
          </p:nvPr>
        </p:nvSpPr>
        <p:spPr>
          <a:xfrm>
            <a:off x="0" y="560961"/>
            <a:ext cx="1930400" cy="163512"/>
          </a:xfrm>
          <a:prstGeom prst="rect">
            <a:avLst/>
          </a:prstGeom>
        </p:spPr>
        <p:txBody>
          <a:bodyPr anchor="ctr">
            <a:noAutofit/>
          </a:bodyPr>
          <a:lstStyle>
            <a:lvl1pPr marL="0" indent="0" algn="ctr">
              <a:buNone/>
              <a:defRPr sz="1000" baseline="0"/>
            </a:lvl1pPr>
            <a:lvl2pPr>
              <a:defRPr sz="1000"/>
            </a:lvl2pPr>
            <a:lvl3pPr>
              <a:defRPr sz="1000"/>
            </a:lvl3pPr>
            <a:lvl4pPr>
              <a:defRPr sz="1000"/>
            </a:lvl4pPr>
            <a:lvl5pPr>
              <a:defRPr sz="1000"/>
            </a:lvl5pPr>
          </a:lstStyle>
          <a:p>
            <a:pPr lvl="0"/>
            <a:r>
              <a:rPr lang="en-US" dirty="0"/>
              <a:t>OPTIONAL TEXT</a:t>
            </a:r>
          </a:p>
        </p:txBody>
      </p:sp>
      <p:sp>
        <p:nvSpPr>
          <p:cNvPr id="17" name="Text Placeholder 4"/>
          <p:cNvSpPr>
            <a:spLocks noGrp="1"/>
          </p:cNvSpPr>
          <p:nvPr>
            <p:ph type="body" sz="quarter" idx="14"/>
          </p:nvPr>
        </p:nvSpPr>
        <p:spPr>
          <a:xfrm>
            <a:off x="990003" y="6505344"/>
            <a:ext cx="9982796" cy="302112"/>
          </a:xfrm>
          <a:prstGeom prst="rect">
            <a:avLst/>
          </a:prstGeom>
        </p:spPr>
        <p:txBody>
          <a:bodyPr>
            <a:normAutofit/>
          </a:bodyPr>
          <a:lstStyle>
            <a:lvl1pPr marL="0" indent="0">
              <a:buNone/>
              <a:defRPr sz="1000"/>
            </a:lvl1pPr>
          </a:lstStyle>
          <a:p>
            <a:pPr lvl="0"/>
            <a:r>
              <a:rPr lang="en-US"/>
              <a:t>Click to edit Master text styles</a:t>
            </a:r>
          </a:p>
        </p:txBody>
      </p:sp>
      <p:pic>
        <p:nvPicPr>
          <p:cNvPr id="13" name="Picture 12"/>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101600" y="6520711"/>
            <a:ext cx="812800" cy="299770"/>
          </a:xfrm>
          <a:prstGeom prst="rect">
            <a:avLst/>
          </a:prstGeom>
        </p:spPr>
      </p:pic>
      <p:sp>
        <p:nvSpPr>
          <p:cNvPr id="23" name="TextBox 22"/>
          <p:cNvSpPr txBox="1"/>
          <p:nvPr userDrawn="1"/>
        </p:nvSpPr>
        <p:spPr>
          <a:xfrm>
            <a:off x="11048401" y="6585944"/>
            <a:ext cx="838799" cy="230832"/>
          </a:xfrm>
          <a:prstGeom prst="rect">
            <a:avLst/>
          </a:prstGeom>
          <a:noFill/>
        </p:spPr>
        <p:txBody>
          <a:bodyPr wrap="square" rtlCol="0" anchor="b">
            <a:spAutoFit/>
          </a:bodyPr>
          <a:lstStyle/>
          <a:p>
            <a:r>
              <a:rPr lang="en-US" sz="900" b="1" dirty="0">
                <a:solidFill>
                  <a:schemeClr val="bg2"/>
                </a:solidFill>
              </a:rPr>
              <a:t>DRAFT</a:t>
            </a:r>
          </a:p>
        </p:txBody>
      </p:sp>
      <p:sp>
        <p:nvSpPr>
          <p:cNvPr id="24" name="Slide Number Placeholder 7"/>
          <p:cNvSpPr>
            <a:spLocks noGrp="1"/>
          </p:cNvSpPr>
          <p:nvPr>
            <p:ph type="sldNum" sz="quarter" idx="4"/>
          </p:nvPr>
        </p:nvSpPr>
        <p:spPr>
          <a:xfrm>
            <a:off x="11277601" y="6585944"/>
            <a:ext cx="914400" cy="221512"/>
          </a:xfrm>
          <a:prstGeom prst="rect">
            <a:avLst/>
          </a:prstGeom>
        </p:spPr>
        <p:txBody>
          <a:bodyPr vert="horz" lIns="0" tIns="45720" rIns="137160" bIns="45720" rtlCol="0" anchor="ctr"/>
          <a:lstStyle>
            <a:lvl1pPr algn="r">
              <a:defRPr sz="900">
                <a:solidFill>
                  <a:schemeClr val="tx1"/>
                </a:solidFill>
              </a:defRPr>
            </a:lvl1pPr>
          </a:lstStyle>
          <a:p>
            <a:fld id="{623B5F94-9D18-4CD7-A9B2-82F39252AEEB}" type="slidenum">
              <a:rPr lang="en-US" smtClean="0"/>
              <a:pPr/>
              <a:t>‹#›</a:t>
            </a:fld>
            <a:endParaRPr lang="en-US" dirty="0"/>
          </a:p>
        </p:txBody>
      </p:sp>
    </p:spTree>
    <p:extLst>
      <p:ext uri="{BB962C8B-B14F-4D97-AF65-F5344CB8AC3E}">
        <p14:creationId xmlns:p14="http://schemas.microsoft.com/office/powerpoint/2010/main" val="22244563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in Slide Slim Banner w Bullets">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65356"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6" name="Picture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064000" y="890"/>
            <a:ext cx="8128000" cy="550672"/>
          </a:xfrm>
          <a:prstGeom prst="rect">
            <a:avLst/>
          </a:prstGeom>
        </p:spPr>
      </p:pic>
      <p:pic>
        <p:nvPicPr>
          <p:cNvPr id="8" name="Picture 7"/>
          <p:cNvPicPr>
            <a:picLocks noChangeAspect="1"/>
          </p:cNvPicPr>
          <p:nvPr userDrawn="1"/>
        </p:nvPicPr>
        <p:blipFill rotWithShape="1">
          <a:blip r:embed="rId7" cstate="print">
            <a:extLst>
              <a:ext uri="{28A0092B-C50C-407E-A947-70E740481C1C}">
                <a14:useLocalDpi xmlns:a14="http://schemas.microsoft.com/office/drawing/2010/main" val="0"/>
              </a:ext>
            </a:extLst>
          </a:blip>
          <a:srcRect l="33188" r="15187"/>
          <a:stretch/>
        </p:blipFill>
        <p:spPr>
          <a:xfrm>
            <a:off x="0" y="-2"/>
            <a:ext cx="4267200" cy="551265"/>
          </a:xfrm>
          <a:prstGeom prst="rect">
            <a:avLst/>
          </a:prstGeom>
        </p:spPr>
      </p:pic>
      <p:sp>
        <p:nvSpPr>
          <p:cNvPr id="15" name="Title 1"/>
          <p:cNvSpPr>
            <a:spLocks noGrp="1"/>
          </p:cNvSpPr>
          <p:nvPr>
            <p:ph type="ctrTitle"/>
          </p:nvPr>
        </p:nvSpPr>
        <p:spPr>
          <a:xfrm>
            <a:off x="0" y="2"/>
            <a:ext cx="10972800" cy="551263"/>
          </a:xfrm>
        </p:spPr>
        <p:txBody>
          <a:bodyPr>
            <a:normAutofit/>
          </a:bodyPr>
          <a:lstStyle>
            <a:lvl1pPr algn="l" defTabSz="914400" rtl="0" eaLnBrk="1" latinLnBrk="0" hangingPunct="1">
              <a:spcBef>
                <a:spcPct val="0"/>
              </a:spcBef>
              <a:buNone/>
              <a:defRPr lang="en-US" sz="2400" b="1" kern="1200" dirty="0">
                <a:solidFill>
                  <a:schemeClr val="bg1"/>
                </a:solidFill>
                <a:latin typeface="Century Gothic" pitchFamily="34" charset="0"/>
                <a:ea typeface="+mj-ea"/>
                <a:cs typeface="Arial" panose="020B0604020202020204" pitchFamily="34" charset="0"/>
              </a:defRPr>
            </a:lvl1pPr>
          </a:lstStyle>
          <a:p>
            <a:r>
              <a:rPr lang="en-US"/>
              <a:t>Click to edit Master title style</a:t>
            </a:r>
            <a:endParaRPr lang="en-US" dirty="0"/>
          </a:p>
        </p:txBody>
      </p:sp>
      <p:sp>
        <p:nvSpPr>
          <p:cNvPr id="9" name="Text Placeholder 3"/>
          <p:cNvSpPr>
            <a:spLocks noGrp="1"/>
          </p:cNvSpPr>
          <p:nvPr>
            <p:ph type="body" sz="quarter" idx="13" hasCustomPrompt="1"/>
          </p:nvPr>
        </p:nvSpPr>
        <p:spPr>
          <a:xfrm>
            <a:off x="0" y="560961"/>
            <a:ext cx="1930400" cy="163512"/>
          </a:xfrm>
          <a:prstGeom prst="rect">
            <a:avLst/>
          </a:prstGeom>
        </p:spPr>
        <p:txBody>
          <a:bodyPr anchor="ctr">
            <a:noAutofit/>
          </a:bodyPr>
          <a:lstStyle>
            <a:lvl1pPr marL="0" indent="0" algn="ctr">
              <a:buNone/>
              <a:defRPr sz="1000" baseline="0">
                <a:latin typeface="Century Gothic" pitchFamily="34" charset="0"/>
              </a:defRPr>
            </a:lvl1pPr>
            <a:lvl2pPr>
              <a:defRPr sz="1000"/>
            </a:lvl2pPr>
            <a:lvl3pPr>
              <a:defRPr sz="1000"/>
            </a:lvl3pPr>
            <a:lvl4pPr>
              <a:defRPr sz="1000"/>
            </a:lvl4pPr>
            <a:lvl5pPr>
              <a:defRPr sz="1000"/>
            </a:lvl5pPr>
          </a:lstStyle>
          <a:p>
            <a:pPr lvl="0"/>
            <a:r>
              <a:rPr lang="en-US" dirty="0"/>
              <a:t>OPTIONAL TEXT</a:t>
            </a:r>
          </a:p>
        </p:txBody>
      </p:sp>
      <p:sp>
        <p:nvSpPr>
          <p:cNvPr id="17" name="Text Placeholder 4"/>
          <p:cNvSpPr>
            <a:spLocks noGrp="1"/>
          </p:cNvSpPr>
          <p:nvPr>
            <p:ph type="body" sz="quarter" idx="14"/>
          </p:nvPr>
        </p:nvSpPr>
        <p:spPr>
          <a:xfrm>
            <a:off x="76200" y="6505344"/>
            <a:ext cx="10896599" cy="302112"/>
          </a:xfrm>
          <a:prstGeom prst="rect">
            <a:avLst/>
          </a:prstGeom>
        </p:spPr>
        <p:txBody>
          <a:bodyPr>
            <a:normAutofit/>
          </a:bodyPr>
          <a:lstStyle>
            <a:lvl1pPr marL="0" indent="0">
              <a:buNone/>
              <a:defRPr sz="1000"/>
            </a:lvl1pPr>
          </a:lstStyle>
          <a:p>
            <a:pPr lvl="0"/>
            <a:r>
              <a:rPr lang="en-US"/>
              <a:t>Click to edit Master text styles</a:t>
            </a:r>
          </a:p>
        </p:txBody>
      </p:sp>
      <p:sp>
        <p:nvSpPr>
          <p:cNvPr id="14" name="Text Placeholder 5"/>
          <p:cNvSpPr>
            <a:spLocks noGrp="1"/>
          </p:cNvSpPr>
          <p:nvPr>
            <p:ph type="body" sz="quarter" idx="15"/>
          </p:nvPr>
        </p:nvSpPr>
        <p:spPr>
          <a:xfrm>
            <a:off x="1219200" y="1219200"/>
            <a:ext cx="9753600" cy="4572000"/>
          </a:xfrm>
          <a:prstGeom prst="rect">
            <a:avLst/>
          </a:prstGeom>
        </p:spPr>
        <p:txBody>
          <a:bodyPr>
            <a:normAutofit/>
          </a:bodyPr>
          <a:lstStyle>
            <a:lvl1pPr marL="173038" indent="-173038">
              <a:defRPr sz="1800">
                <a:latin typeface="Century Gothic" pitchFamily="34" charset="0"/>
                <a:cs typeface="Arial" panose="020B0604020202020204" pitchFamily="34" charset="0"/>
              </a:defRPr>
            </a:lvl1pPr>
            <a:lvl2pPr marL="344488" indent="-171450">
              <a:defRPr sz="1600">
                <a:latin typeface="Century Gothic" pitchFamily="34" charset="0"/>
                <a:cs typeface="Arial" panose="020B0604020202020204" pitchFamily="34" charset="0"/>
              </a:defRPr>
            </a:lvl2pPr>
            <a:lvl3pPr marL="517525" indent="-173038">
              <a:defRPr sz="1400">
                <a:latin typeface="Century Gothic" pitchFamily="34" charset="0"/>
                <a:cs typeface="Arial" panose="020B0604020202020204" pitchFamily="34" charset="0"/>
              </a:defRPr>
            </a:lvl3pPr>
            <a:lvl4pPr marL="741363" indent="-169863">
              <a:defRPr sz="1200">
                <a:latin typeface="Century Gothic" pitchFamily="34" charset="0"/>
                <a:cs typeface="Arial" panose="020B0604020202020204" pitchFamily="34" charset="0"/>
              </a:defRPr>
            </a:lvl4pPr>
            <a:lvl5pPr marL="914400" indent="-173038">
              <a:buFont typeface="Arial" panose="020B0604020202020204" pitchFamily="34" charset="0"/>
              <a:buChar char="•"/>
              <a:defRPr sz="1000">
                <a:latin typeface="Century Gothic" pitchFamily="34" charset="0"/>
                <a:cs typeface="Arial" panose="020B0604020202020204" pitchFamily="34" charset="0"/>
              </a:defRPr>
            </a:lvl5pPr>
            <a:lvl6pPr marL="1087438" indent="-173038">
              <a:defRPr sz="1000" baseline="0">
                <a:latin typeface="Arial" panose="020B0604020202020204" pitchFamily="34" charset="0"/>
                <a:cs typeface="Arial" panose="020B0604020202020204"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Box 21"/>
          <p:cNvSpPr txBox="1"/>
          <p:nvPr userDrawn="1"/>
        </p:nvSpPr>
        <p:spPr>
          <a:xfrm>
            <a:off x="11048401" y="6585944"/>
            <a:ext cx="838799" cy="230832"/>
          </a:xfrm>
          <a:prstGeom prst="rect">
            <a:avLst/>
          </a:prstGeom>
          <a:noFill/>
        </p:spPr>
        <p:txBody>
          <a:bodyPr wrap="square" rtlCol="0" anchor="b">
            <a:spAutoFit/>
          </a:bodyPr>
          <a:lstStyle/>
          <a:p>
            <a:r>
              <a:rPr lang="en-US" sz="900" b="1" dirty="0">
                <a:solidFill>
                  <a:schemeClr val="bg2"/>
                </a:solidFill>
              </a:rPr>
              <a:t>DRAFT</a:t>
            </a:r>
          </a:p>
        </p:txBody>
      </p:sp>
      <p:sp>
        <p:nvSpPr>
          <p:cNvPr id="23" name="Slide Number Placeholder 7"/>
          <p:cNvSpPr>
            <a:spLocks noGrp="1"/>
          </p:cNvSpPr>
          <p:nvPr>
            <p:ph type="sldNum" sz="quarter" idx="4"/>
          </p:nvPr>
        </p:nvSpPr>
        <p:spPr>
          <a:xfrm>
            <a:off x="11277601" y="6585944"/>
            <a:ext cx="914400" cy="221512"/>
          </a:xfrm>
          <a:prstGeom prst="rect">
            <a:avLst/>
          </a:prstGeom>
        </p:spPr>
        <p:txBody>
          <a:bodyPr vert="horz" lIns="0" tIns="45720" rIns="137160" bIns="45720" rtlCol="0" anchor="ctr"/>
          <a:lstStyle>
            <a:lvl1pPr algn="r">
              <a:defRPr sz="900">
                <a:solidFill>
                  <a:schemeClr val="tx1"/>
                </a:solidFill>
              </a:defRPr>
            </a:lvl1pPr>
          </a:lstStyle>
          <a:p>
            <a:fld id="{623B5F94-9D18-4CD7-A9B2-82F39252AEEB}" type="slidenum">
              <a:rPr lang="en-US" smtClean="0"/>
              <a:pPr/>
              <a:t>‹#›</a:t>
            </a:fld>
            <a:endParaRPr lang="en-US" dirty="0"/>
          </a:p>
        </p:txBody>
      </p:sp>
    </p:spTree>
    <p:extLst>
      <p:ext uri="{BB962C8B-B14F-4D97-AF65-F5344CB8AC3E}">
        <p14:creationId xmlns:p14="http://schemas.microsoft.com/office/powerpoint/2010/main" val="40639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Divider with Slim Banner">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6918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13" name="Picture 1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1600" y="6520711"/>
            <a:ext cx="812800" cy="299770"/>
          </a:xfrm>
          <a:prstGeom prst="rect">
            <a:avLst/>
          </a:prstGeom>
        </p:spPr>
      </p:pic>
      <p:pic>
        <p:nvPicPr>
          <p:cNvPr id="10" name="Picture 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064000" y="890"/>
            <a:ext cx="8128000" cy="550672"/>
          </a:xfrm>
          <a:prstGeom prst="rect">
            <a:avLst/>
          </a:prstGeom>
        </p:spPr>
      </p:pic>
      <p:pic>
        <p:nvPicPr>
          <p:cNvPr id="14" name="Picture 13"/>
          <p:cNvPicPr>
            <a:picLocks noChangeAspect="1"/>
          </p:cNvPicPr>
          <p:nvPr userDrawn="1"/>
        </p:nvPicPr>
        <p:blipFill rotWithShape="1">
          <a:blip r:embed="rId8" cstate="print">
            <a:extLst>
              <a:ext uri="{28A0092B-C50C-407E-A947-70E740481C1C}">
                <a14:useLocalDpi xmlns:a14="http://schemas.microsoft.com/office/drawing/2010/main" val="0"/>
              </a:ext>
            </a:extLst>
          </a:blip>
          <a:srcRect l="33188" r="15187"/>
          <a:stretch/>
        </p:blipFill>
        <p:spPr>
          <a:xfrm>
            <a:off x="0" y="-2"/>
            <a:ext cx="4267200" cy="551265"/>
          </a:xfrm>
          <a:prstGeom prst="rect">
            <a:avLst/>
          </a:prstGeom>
        </p:spPr>
      </p:pic>
      <p:sp>
        <p:nvSpPr>
          <p:cNvPr id="16" name="Title 1"/>
          <p:cNvSpPr>
            <a:spLocks noGrp="1"/>
          </p:cNvSpPr>
          <p:nvPr>
            <p:ph type="ctrTitle"/>
          </p:nvPr>
        </p:nvSpPr>
        <p:spPr>
          <a:xfrm>
            <a:off x="0" y="2"/>
            <a:ext cx="10972800" cy="551263"/>
          </a:xfrm>
        </p:spPr>
        <p:txBody>
          <a:bodyPr>
            <a:normAutofit/>
          </a:bodyPr>
          <a:lstStyle>
            <a:lvl1pPr algn="l" defTabSz="914400" rtl="0" eaLnBrk="1" latinLnBrk="0" hangingPunct="1">
              <a:spcBef>
                <a:spcPct val="0"/>
              </a:spcBef>
              <a:buNone/>
              <a:defRPr lang="en-US" sz="2400" b="1" kern="1200" dirty="0">
                <a:solidFill>
                  <a:schemeClr val="bg1"/>
                </a:solidFill>
                <a:latin typeface="Arial" panose="020B0604020202020204" pitchFamily="34" charset="0"/>
                <a:ea typeface="+mj-ea"/>
                <a:cs typeface="Arial" panose="020B0604020202020204" pitchFamily="34" charset="0"/>
              </a:defRPr>
            </a:lvl1pPr>
          </a:lstStyle>
          <a:p>
            <a:r>
              <a:rPr lang="en-US"/>
              <a:t>Click to edit Master title style</a:t>
            </a:r>
            <a:endParaRPr lang="en-US" dirty="0"/>
          </a:p>
        </p:txBody>
      </p:sp>
      <p:sp>
        <p:nvSpPr>
          <p:cNvPr id="11" name="Text Placeholder 5"/>
          <p:cNvSpPr>
            <a:spLocks noGrp="1"/>
          </p:cNvSpPr>
          <p:nvPr>
            <p:ph type="body" sz="quarter" idx="15"/>
          </p:nvPr>
        </p:nvSpPr>
        <p:spPr>
          <a:xfrm>
            <a:off x="2431988" y="1600200"/>
            <a:ext cx="7328024" cy="4572000"/>
          </a:xfrm>
          <a:prstGeom prst="rect">
            <a:avLst/>
          </a:prstGeom>
        </p:spPr>
        <p:txBody>
          <a:bodyPr/>
          <a:lstStyle>
            <a:lvl1pPr marL="173038" indent="-173038">
              <a:defRPr sz="2800" b="1"/>
            </a:lvl1pPr>
            <a:lvl2pPr marL="344488" indent="-171450">
              <a:defRPr sz="2400" b="1"/>
            </a:lvl2pPr>
            <a:lvl3pPr marL="517525" indent="-173038">
              <a:defRPr sz="2000" b="1"/>
            </a:lvl3pPr>
            <a:lvl4pPr marL="741363" indent="-169863">
              <a:defRPr sz="1800" b="1"/>
            </a:lvl4pPr>
            <a:lvl5pPr marL="914400" indent="-173038">
              <a:buFont typeface="Arial" panose="020B0604020202020204" pitchFamily="34" charset="0"/>
              <a:buChar char="•"/>
              <a:defRPr sz="1800" b="1"/>
            </a:lvl5pPr>
            <a:lvl6pPr marL="914400" indent="0">
              <a:buNone/>
              <a:defRPr sz="1200" baseline="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TextBox 19"/>
          <p:cNvSpPr txBox="1"/>
          <p:nvPr userDrawn="1"/>
        </p:nvSpPr>
        <p:spPr>
          <a:xfrm>
            <a:off x="11048401" y="6585944"/>
            <a:ext cx="838799" cy="230832"/>
          </a:xfrm>
          <a:prstGeom prst="rect">
            <a:avLst/>
          </a:prstGeom>
          <a:noFill/>
        </p:spPr>
        <p:txBody>
          <a:bodyPr wrap="square" rtlCol="0" anchor="b">
            <a:spAutoFit/>
          </a:bodyPr>
          <a:lstStyle/>
          <a:p>
            <a:r>
              <a:rPr lang="en-US" sz="900" b="1" dirty="0">
                <a:solidFill>
                  <a:schemeClr val="bg2"/>
                </a:solidFill>
              </a:rPr>
              <a:t>DRAFT</a:t>
            </a:r>
          </a:p>
        </p:txBody>
      </p:sp>
      <p:sp>
        <p:nvSpPr>
          <p:cNvPr id="21" name="Slide Number Placeholder 7"/>
          <p:cNvSpPr>
            <a:spLocks noGrp="1"/>
          </p:cNvSpPr>
          <p:nvPr>
            <p:ph type="sldNum" sz="quarter" idx="4"/>
          </p:nvPr>
        </p:nvSpPr>
        <p:spPr>
          <a:xfrm>
            <a:off x="11277601" y="6585944"/>
            <a:ext cx="914400" cy="221512"/>
          </a:xfrm>
          <a:prstGeom prst="rect">
            <a:avLst/>
          </a:prstGeom>
        </p:spPr>
        <p:txBody>
          <a:bodyPr vert="horz" lIns="0" tIns="45720" rIns="137160" bIns="45720" rtlCol="0" anchor="ctr"/>
          <a:lstStyle>
            <a:lvl1pPr algn="r">
              <a:defRPr sz="900">
                <a:solidFill>
                  <a:schemeClr val="tx1"/>
                </a:solidFill>
              </a:defRPr>
            </a:lvl1pPr>
          </a:lstStyle>
          <a:p>
            <a:fld id="{623B5F94-9D18-4CD7-A9B2-82F39252AEEB}" type="slidenum">
              <a:rPr lang="en-US" smtClean="0"/>
              <a:pPr/>
              <a:t>‹#›</a:t>
            </a:fld>
            <a:endParaRPr lang="en-US" dirty="0"/>
          </a:p>
        </p:txBody>
      </p:sp>
    </p:spTree>
    <p:extLst>
      <p:ext uri="{BB962C8B-B14F-4D97-AF65-F5344CB8AC3E}">
        <p14:creationId xmlns:p14="http://schemas.microsoft.com/office/powerpoint/2010/main" val="32071778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ptional End Pag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7019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2118" y="1589"/>
                        <a:ext cx="2116" cy="1587"/>
                      </a:xfrm>
                      <a:prstGeom prst="rect">
                        <a:avLst/>
                      </a:prstGeom>
                    </p:spPr>
                  </p:pic>
                </p:oleObj>
              </mc:Fallback>
            </mc:AlternateContent>
          </a:graphicData>
        </a:graphic>
      </p:graphicFrame>
      <p:pic>
        <p:nvPicPr>
          <p:cNvPr id="9" name="Picture 8"/>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6031546"/>
            <a:ext cx="12192000" cy="826008"/>
          </a:xfrm>
          <a:prstGeom prst="rect">
            <a:avLst/>
          </a:prstGeom>
        </p:spPr>
      </p:pic>
      <p:pic>
        <p:nvPicPr>
          <p:cNvPr id="5" name="Picture 4"/>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3020" y="6107310"/>
            <a:ext cx="1828800" cy="674483"/>
          </a:xfrm>
          <a:prstGeom prst="rect">
            <a:avLst/>
          </a:prstGeom>
        </p:spPr>
      </p:pic>
      <p:sp>
        <p:nvSpPr>
          <p:cNvPr id="10" name="TextBox 9"/>
          <p:cNvSpPr txBox="1"/>
          <p:nvPr userDrawn="1"/>
        </p:nvSpPr>
        <p:spPr>
          <a:xfrm>
            <a:off x="4202786" y="6184146"/>
            <a:ext cx="3786429" cy="533400"/>
          </a:xfrm>
          <a:prstGeom prst="rect">
            <a:avLst/>
          </a:prstGeom>
          <a:noFill/>
          <a:ln w="28575">
            <a:noFill/>
          </a:ln>
          <a:effectLst/>
        </p:spPr>
        <p:txBody>
          <a:bodyPr vert="horz" wrap="square" lIns="91440" tIns="45720" rIns="91440" bIns="45720" rtlCol="0" anchor="ctr">
            <a:noAutofit/>
          </a:bodyPr>
          <a:lstStyle/>
          <a:p>
            <a:pPr algn="ctr"/>
            <a:r>
              <a:rPr lang="en-US" sz="2400" b="1" dirty="0">
                <a:solidFill>
                  <a:schemeClr val="bg1"/>
                </a:solidFill>
              </a:rPr>
              <a:t>nyc.gov/planning</a:t>
            </a:r>
          </a:p>
        </p:txBody>
      </p:sp>
      <p:sp>
        <p:nvSpPr>
          <p:cNvPr id="11" name="Text Placeholder 5"/>
          <p:cNvSpPr>
            <a:spLocks noGrp="1"/>
          </p:cNvSpPr>
          <p:nvPr>
            <p:ph type="body" sz="quarter" idx="15"/>
          </p:nvPr>
        </p:nvSpPr>
        <p:spPr>
          <a:xfrm>
            <a:off x="2438400" y="685800"/>
            <a:ext cx="7315200" cy="4572000"/>
          </a:xfrm>
          <a:prstGeom prst="rect">
            <a:avLst/>
          </a:prstGeom>
        </p:spPr>
        <p:txBody>
          <a:bodyPr/>
          <a:lstStyle>
            <a:lvl1pPr marL="173038" indent="-173038">
              <a:defRPr sz="2400">
                <a:latin typeface="Arial" panose="020B0604020202020204" pitchFamily="34" charset="0"/>
                <a:cs typeface="Arial" panose="020B0604020202020204" pitchFamily="34" charset="0"/>
              </a:defRPr>
            </a:lvl1pPr>
            <a:lvl2pPr marL="344488" indent="-171450">
              <a:defRPr sz="2000">
                <a:latin typeface="Arial" panose="020B0604020202020204" pitchFamily="34" charset="0"/>
                <a:cs typeface="Arial" panose="020B0604020202020204" pitchFamily="34" charset="0"/>
              </a:defRPr>
            </a:lvl2pPr>
            <a:lvl3pPr marL="517525" indent="-173038">
              <a:defRPr sz="1800">
                <a:latin typeface="Arial" panose="020B0604020202020204" pitchFamily="34" charset="0"/>
                <a:cs typeface="Arial" panose="020B0604020202020204" pitchFamily="34" charset="0"/>
              </a:defRPr>
            </a:lvl3pPr>
            <a:lvl4pPr marL="741363" indent="-169863">
              <a:defRPr sz="1600">
                <a:latin typeface="Arial" panose="020B0604020202020204" pitchFamily="34" charset="0"/>
                <a:cs typeface="Arial" panose="020B0604020202020204" pitchFamily="34" charset="0"/>
              </a:defRPr>
            </a:lvl4pPr>
            <a:lvl5pPr marL="914400" indent="-173038">
              <a:buFont typeface="Arial" panose="020B0604020202020204" pitchFamily="34" charset="0"/>
              <a:buChar char="•"/>
              <a:defRPr sz="1400">
                <a:latin typeface="Arial" panose="020B0604020202020204" pitchFamily="34" charset="0"/>
                <a:cs typeface="Arial" panose="020B0604020202020204" pitchFamily="34" charset="0"/>
              </a:defRPr>
            </a:lvl5pPr>
            <a:lvl6pPr marL="1087438" indent="-173038">
              <a:defRPr sz="1200" baseline="0">
                <a:latin typeface="Arial" panose="020B0604020202020204" pitchFamily="34" charset="0"/>
                <a:cs typeface="Arial" panose="020B0604020202020204" pitchFamily="34" charset="0"/>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p:cNvSpPr txBox="1"/>
          <p:nvPr userDrawn="1"/>
        </p:nvSpPr>
        <p:spPr>
          <a:xfrm>
            <a:off x="0" y="0"/>
            <a:ext cx="4470400" cy="261610"/>
          </a:xfrm>
          <a:prstGeom prst="rect">
            <a:avLst/>
          </a:prstGeom>
          <a:noFill/>
        </p:spPr>
        <p:txBody>
          <a:bodyPr wrap="square" rtlCol="0" anchor="b">
            <a:spAutoFit/>
          </a:bodyPr>
          <a:lstStyle/>
          <a:p>
            <a:r>
              <a:rPr lang="en-US" sz="1100" b="1" dirty="0">
                <a:solidFill>
                  <a:schemeClr val="bg2"/>
                </a:solidFill>
              </a:rPr>
              <a:t>DRAFT</a:t>
            </a:r>
          </a:p>
        </p:txBody>
      </p:sp>
    </p:spTree>
    <p:extLst>
      <p:ext uri="{BB962C8B-B14F-4D97-AF65-F5344CB8AC3E}">
        <p14:creationId xmlns:p14="http://schemas.microsoft.com/office/powerpoint/2010/main" val="3664923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vmlDrawing" Target="../drawings/vmlDrawing1.v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userDrawn="1">
            <p:custDataLst>
              <p:tags r:id="rId13"/>
            </p:custDataLst>
            <p:extLst>
              <p:ext uri="{D42A27DB-BD31-4B8C-83A1-F6EECF244321}">
                <p14:modId xmlns:p14="http://schemas.microsoft.com/office/powerpoint/2010/main" val="3792899345"/>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55633" name="think-cell Slide" r:id="rId14" imgW="270" imgH="270" progId="TCLayout.ActiveDocument.1">
                  <p:embed/>
                </p:oleObj>
              </mc:Choice>
              <mc:Fallback>
                <p:oleObj name="think-cell Slide" r:id="rId14" imgW="270" imgH="270" progId="TCLayout.ActiveDocument.1">
                  <p:embed/>
                  <p:pic>
                    <p:nvPicPr>
                      <p:cNvPr id="0" name=""/>
                      <p:cNvPicPr/>
                      <p:nvPr/>
                    </p:nvPicPr>
                    <p:blipFill>
                      <a:blip r:embed="rId15"/>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7"/>
          <p:cNvSpPr>
            <a:spLocks noGrp="1"/>
          </p:cNvSpPr>
          <p:nvPr>
            <p:ph type="sldNum" sz="quarter" idx="4"/>
          </p:nvPr>
        </p:nvSpPr>
        <p:spPr>
          <a:xfrm>
            <a:off x="11277601" y="6585944"/>
            <a:ext cx="914400" cy="221512"/>
          </a:xfrm>
          <a:prstGeom prst="rect">
            <a:avLst/>
          </a:prstGeom>
        </p:spPr>
        <p:txBody>
          <a:bodyPr vert="horz" lIns="0" tIns="45720" rIns="137160" bIns="45720" rtlCol="0" anchor="ctr"/>
          <a:lstStyle>
            <a:lvl1pPr algn="r">
              <a:defRPr sz="900">
                <a:solidFill>
                  <a:schemeClr val="tx1"/>
                </a:solidFill>
              </a:defRPr>
            </a:lvl1pPr>
          </a:lstStyle>
          <a:p>
            <a:fld id="{623B5F94-9D18-4CD7-A9B2-82F39252AEE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81" r:id="rId2"/>
    <p:sldLayoutId id="2147483664" r:id="rId3"/>
    <p:sldLayoutId id="2147483697" r:id="rId4"/>
    <p:sldLayoutId id="2147483685" r:id="rId5"/>
    <p:sldLayoutId id="2147483690" r:id="rId6"/>
    <p:sldLayoutId id="2147483698" r:id="rId7"/>
    <p:sldLayoutId id="2147483695" r:id="rId8"/>
    <p:sldLayoutId id="2147483696" r:id="rId9"/>
    <p:sldLayoutId id="2147483691"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171450" indent="-17145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342900" indent="-17145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514350" indent="-17145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685800" indent="-1714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857250" indent="-171450" algn="l" defTabSz="914400" rtl="0" eaLnBrk="1" latinLnBrk="0" hangingPunct="1">
        <a:lnSpc>
          <a:spcPct val="90000"/>
        </a:lnSpc>
        <a:spcBef>
          <a:spcPts val="500"/>
        </a:spcBef>
        <a:buFont typeface="Arial" panose="020B0604020202020204" pitchFamily="34" charset="0"/>
        <a:buChar char="•"/>
        <a:defRPr sz="1600" kern="1200" baseline="0">
          <a:solidFill>
            <a:schemeClr val="tx1"/>
          </a:solidFill>
          <a:latin typeface="Arial" panose="020B0604020202020204" pitchFamily="34" charset="0"/>
          <a:ea typeface="+mn-ea"/>
          <a:cs typeface="Arial" panose="020B0604020202020204" pitchFamily="34" charset="0"/>
        </a:defRPr>
      </a:lvl5pPr>
      <a:lvl6pPr marL="1028700" indent="-17145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1.nyc.gov/site/doh/health/health-topics/play-streets.page" TargetMode="External"/><Relationship Id="rId2" Type="http://schemas.openxmlformats.org/officeDocument/2006/relationships/image" Target="../media/image12.jpg"/><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9456" t="25640" r="72" b="6386"/>
          <a:stretch/>
        </p:blipFill>
        <p:spPr bwMode="auto">
          <a:xfrm>
            <a:off x="0" y="-1"/>
            <a:ext cx="1219200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chor="ctr">
            <a:noAutofit/>
          </a:bodyPr>
          <a:lstStyle/>
          <a:p>
            <a:r>
              <a:rPr lang="en-US" sz="4800" dirty="0">
                <a:solidFill>
                  <a:schemeClr val="bg1"/>
                </a:solidFill>
              </a:rPr>
              <a:t>Gowanus Preliminary</a:t>
            </a:r>
            <a:br>
              <a:rPr lang="en-US" sz="4800" dirty="0">
                <a:solidFill>
                  <a:schemeClr val="bg1"/>
                </a:solidFill>
              </a:rPr>
            </a:br>
            <a:r>
              <a:rPr lang="en-US" sz="4800" dirty="0">
                <a:solidFill>
                  <a:schemeClr val="bg1"/>
                </a:solidFill>
              </a:rPr>
              <a:t>Traffic Analysis</a:t>
            </a:r>
            <a:endParaRPr lang="en-US" sz="4800" dirty="0"/>
          </a:p>
        </p:txBody>
      </p:sp>
      <p:sp>
        <p:nvSpPr>
          <p:cNvPr id="4" name="Text Placeholder 3"/>
          <p:cNvSpPr>
            <a:spLocks noGrp="1"/>
          </p:cNvSpPr>
          <p:nvPr>
            <p:ph type="body" idx="11"/>
          </p:nvPr>
        </p:nvSpPr>
        <p:spPr/>
        <p:txBody>
          <a:bodyPr>
            <a:normAutofit/>
          </a:bodyPr>
          <a:lstStyle/>
          <a:p>
            <a:r>
              <a:rPr lang="en-US" sz="2400" b="1" dirty="0">
                <a:solidFill>
                  <a:srgbClr val="FF0000"/>
                </a:solidFill>
              </a:rPr>
              <a:t>DRAFT</a:t>
            </a:r>
          </a:p>
        </p:txBody>
      </p:sp>
    </p:spTree>
    <p:extLst>
      <p:ext uri="{BB962C8B-B14F-4D97-AF65-F5344CB8AC3E}">
        <p14:creationId xmlns:p14="http://schemas.microsoft.com/office/powerpoint/2010/main" val="2924549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9456" t="25640" r="72" b="6386"/>
          <a:stretch/>
        </p:blipFill>
        <p:spPr bwMode="auto">
          <a:xfrm>
            <a:off x="0" y="-1"/>
            <a:ext cx="1219200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nchor="ctr">
            <a:noAutofit/>
          </a:bodyPr>
          <a:lstStyle/>
          <a:p>
            <a:r>
              <a:rPr lang="en-US" sz="4800" dirty="0">
                <a:solidFill>
                  <a:schemeClr val="bg1"/>
                </a:solidFill>
              </a:rPr>
              <a:t>Appendix</a:t>
            </a:r>
          </a:p>
        </p:txBody>
      </p:sp>
      <p:sp>
        <p:nvSpPr>
          <p:cNvPr id="4" name="Text Placeholder 3"/>
          <p:cNvSpPr>
            <a:spLocks noGrp="1"/>
          </p:cNvSpPr>
          <p:nvPr>
            <p:ph type="body" idx="1"/>
          </p:nvPr>
        </p:nvSpPr>
        <p:spPr/>
        <p:txBody>
          <a:bodyPr>
            <a:noAutofit/>
          </a:bodyPr>
          <a:lstStyle/>
          <a:p>
            <a:r>
              <a:rPr lang="en-US" sz="3600" b="1" dirty="0">
                <a:solidFill>
                  <a:schemeClr val="bg1"/>
                </a:solidFill>
              </a:rPr>
              <a:t>Technical Details</a:t>
            </a:r>
          </a:p>
        </p:txBody>
      </p:sp>
    </p:spTree>
    <p:extLst>
      <p:ext uri="{BB962C8B-B14F-4D97-AF65-F5344CB8AC3E}">
        <p14:creationId xmlns:p14="http://schemas.microsoft.com/office/powerpoint/2010/main" val="3936929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11</a:t>
            </a:fld>
            <a:endParaRPr lang="en-US" dirty="0"/>
          </a:p>
        </p:txBody>
      </p:sp>
      <p:sp>
        <p:nvSpPr>
          <p:cNvPr id="5" name="Title 4"/>
          <p:cNvSpPr>
            <a:spLocks noGrp="1"/>
          </p:cNvSpPr>
          <p:nvPr>
            <p:ph type="ctrTitle"/>
          </p:nvPr>
        </p:nvSpPr>
        <p:spPr/>
        <p:txBody>
          <a:bodyPr/>
          <a:lstStyle/>
          <a:p>
            <a:r>
              <a:rPr lang="en-US" dirty="0"/>
              <a:t>Existing Condition – Traffic Volume</a:t>
            </a:r>
          </a:p>
        </p:txBody>
      </p:sp>
      <p:sp>
        <p:nvSpPr>
          <p:cNvPr id="7" name="Text Placeholder 6"/>
          <p:cNvSpPr>
            <a:spLocks noGrp="1"/>
          </p:cNvSpPr>
          <p:nvPr>
            <p:ph type="body" sz="quarter" idx="14"/>
          </p:nvPr>
        </p:nvSpPr>
        <p:spPr>
          <a:xfrm>
            <a:off x="990003" y="6505344"/>
            <a:ext cx="5915893" cy="302112"/>
          </a:xfrm>
        </p:spPr>
        <p:txBody>
          <a:bodyPr numCol="1">
            <a:noAutofit/>
          </a:bodyPr>
          <a:lstStyle/>
          <a:p>
            <a:pPr>
              <a:spcBef>
                <a:spcPts val="0"/>
              </a:spcBef>
            </a:pPr>
            <a:endParaRPr lang="en-US" sz="800" dirty="0">
              <a:latin typeface="Century Gothic" panose="020B0502020202020204" pitchFamily="34" charset="0"/>
            </a:endParaRPr>
          </a:p>
        </p:txBody>
      </p:sp>
      <p:pic>
        <p:nvPicPr>
          <p:cNvPr id="10" name="Picture 9">
            <a:extLst>
              <a:ext uri="{FF2B5EF4-FFF2-40B4-BE49-F238E27FC236}">
                <a16:creationId xmlns:a16="http://schemas.microsoft.com/office/drawing/2014/main" id="{8B8F633D-25E7-467E-8809-EFE38433C0C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445"/>
          <a:stretch/>
        </p:blipFill>
        <p:spPr>
          <a:xfrm>
            <a:off x="0" y="551264"/>
            <a:ext cx="5696471" cy="6306735"/>
          </a:xfrm>
          <a:prstGeom prst="rect">
            <a:avLst/>
          </a:prstGeom>
          <a:ln w="3175">
            <a:solidFill>
              <a:schemeClr val="tx1"/>
            </a:solidFill>
          </a:ln>
        </p:spPr>
      </p:pic>
      <p:sp>
        <p:nvSpPr>
          <p:cNvPr id="150" name="TextBox 149">
            <a:extLst>
              <a:ext uri="{FF2B5EF4-FFF2-40B4-BE49-F238E27FC236}">
                <a16:creationId xmlns:a16="http://schemas.microsoft.com/office/drawing/2014/main" id="{C4340AF9-8DB8-46C1-8CC6-94E34DDD1F02}"/>
              </a:ext>
            </a:extLst>
          </p:cNvPr>
          <p:cNvSpPr txBox="1"/>
          <p:nvPr/>
        </p:nvSpPr>
        <p:spPr>
          <a:xfrm>
            <a:off x="0" y="6550223"/>
            <a:ext cx="1928902" cy="307777"/>
          </a:xfrm>
          <a:prstGeom prst="rect">
            <a:avLst/>
          </a:prstGeom>
          <a:noFill/>
        </p:spPr>
        <p:txBody>
          <a:bodyPr wrap="square" rtlCol="0">
            <a:spAutoFit/>
          </a:bodyPr>
          <a:lstStyle/>
          <a:p>
            <a:r>
              <a:rPr lang="en-US" sz="1400" b="1" dirty="0">
                <a:latin typeface="Century Gothic" pitchFamily="34" charset="0"/>
              </a:rPr>
              <a:t>Weekday AM Peak</a:t>
            </a:r>
          </a:p>
        </p:txBody>
      </p:sp>
      <p:pic>
        <p:nvPicPr>
          <p:cNvPr id="12" name="Picture 11">
            <a:extLst>
              <a:ext uri="{FF2B5EF4-FFF2-40B4-BE49-F238E27FC236}">
                <a16:creationId xmlns:a16="http://schemas.microsoft.com/office/drawing/2014/main" id="{C5C708A5-0065-4446-BFB8-A717C1BD53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536"/>
          <a:stretch/>
        </p:blipFill>
        <p:spPr>
          <a:xfrm>
            <a:off x="6489477" y="551264"/>
            <a:ext cx="5702524" cy="6306736"/>
          </a:xfrm>
          <a:prstGeom prst="rect">
            <a:avLst/>
          </a:prstGeom>
          <a:ln w="3175">
            <a:solidFill>
              <a:schemeClr val="tx1"/>
            </a:solidFill>
          </a:ln>
        </p:spPr>
      </p:pic>
      <p:sp>
        <p:nvSpPr>
          <p:cNvPr id="56" name="TextBox 55">
            <a:extLst>
              <a:ext uri="{FF2B5EF4-FFF2-40B4-BE49-F238E27FC236}">
                <a16:creationId xmlns:a16="http://schemas.microsoft.com/office/drawing/2014/main" id="{AFCE2B3D-4446-4CB8-BAC3-54A854B085A1}"/>
              </a:ext>
            </a:extLst>
          </p:cNvPr>
          <p:cNvSpPr txBox="1"/>
          <p:nvPr/>
        </p:nvSpPr>
        <p:spPr>
          <a:xfrm>
            <a:off x="6489477" y="6550223"/>
            <a:ext cx="1928902" cy="307777"/>
          </a:xfrm>
          <a:prstGeom prst="rect">
            <a:avLst/>
          </a:prstGeom>
          <a:noFill/>
        </p:spPr>
        <p:txBody>
          <a:bodyPr wrap="square" rtlCol="0">
            <a:spAutoFit/>
          </a:bodyPr>
          <a:lstStyle/>
          <a:p>
            <a:r>
              <a:rPr lang="en-US" sz="1400" b="1" dirty="0">
                <a:latin typeface="Century Gothic" pitchFamily="34" charset="0"/>
              </a:rPr>
              <a:t>Weekday PM Peak</a:t>
            </a:r>
          </a:p>
        </p:txBody>
      </p:sp>
    </p:spTree>
    <p:extLst>
      <p:ext uri="{BB962C8B-B14F-4D97-AF65-F5344CB8AC3E}">
        <p14:creationId xmlns:p14="http://schemas.microsoft.com/office/powerpoint/2010/main" val="1731048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12</a:t>
            </a:fld>
            <a:endParaRPr lang="en-US" dirty="0"/>
          </a:p>
        </p:txBody>
      </p:sp>
      <p:sp>
        <p:nvSpPr>
          <p:cNvPr id="5" name="Title 4"/>
          <p:cNvSpPr>
            <a:spLocks noGrp="1"/>
          </p:cNvSpPr>
          <p:nvPr>
            <p:ph type="ctrTitle"/>
          </p:nvPr>
        </p:nvSpPr>
        <p:spPr/>
        <p:txBody>
          <a:bodyPr/>
          <a:lstStyle/>
          <a:p>
            <a:r>
              <a:rPr lang="en-US" dirty="0"/>
              <a:t>Existing Condition – Traffic Volume</a:t>
            </a:r>
          </a:p>
        </p:txBody>
      </p:sp>
      <p:sp>
        <p:nvSpPr>
          <p:cNvPr id="7" name="Text Placeholder 6"/>
          <p:cNvSpPr>
            <a:spLocks noGrp="1"/>
          </p:cNvSpPr>
          <p:nvPr>
            <p:ph type="body" sz="quarter" idx="14"/>
          </p:nvPr>
        </p:nvSpPr>
        <p:spPr>
          <a:xfrm>
            <a:off x="990003" y="6505344"/>
            <a:ext cx="5915893" cy="302112"/>
          </a:xfrm>
        </p:spPr>
        <p:txBody>
          <a:bodyPr numCol="1">
            <a:noAutofit/>
          </a:bodyPr>
          <a:lstStyle/>
          <a:p>
            <a:pPr>
              <a:spcBef>
                <a:spcPts val="0"/>
              </a:spcBef>
            </a:pPr>
            <a:endParaRPr lang="en-US" sz="800" dirty="0">
              <a:latin typeface="Century Gothic" panose="020B0502020202020204" pitchFamily="34" charset="0"/>
            </a:endParaRPr>
          </a:p>
        </p:txBody>
      </p:sp>
      <p:pic>
        <p:nvPicPr>
          <p:cNvPr id="3" name="Picture 2">
            <a:extLst>
              <a:ext uri="{FF2B5EF4-FFF2-40B4-BE49-F238E27FC236}">
                <a16:creationId xmlns:a16="http://schemas.microsoft.com/office/drawing/2014/main" id="{12CC44BE-8C9E-4C95-8EE9-9995BDBF48F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705"/>
          <a:stretch/>
        </p:blipFill>
        <p:spPr>
          <a:xfrm>
            <a:off x="0" y="551263"/>
            <a:ext cx="5715000" cy="6307986"/>
          </a:xfrm>
          <a:prstGeom prst="rect">
            <a:avLst/>
          </a:prstGeom>
          <a:ln w="3175">
            <a:solidFill>
              <a:schemeClr val="tx1"/>
            </a:solidFill>
          </a:ln>
        </p:spPr>
      </p:pic>
      <p:sp>
        <p:nvSpPr>
          <p:cNvPr id="150" name="TextBox 149">
            <a:extLst>
              <a:ext uri="{FF2B5EF4-FFF2-40B4-BE49-F238E27FC236}">
                <a16:creationId xmlns:a16="http://schemas.microsoft.com/office/drawing/2014/main" id="{C4340AF9-8DB8-46C1-8CC6-94E34DDD1F02}"/>
              </a:ext>
            </a:extLst>
          </p:cNvPr>
          <p:cNvSpPr txBox="1"/>
          <p:nvPr/>
        </p:nvSpPr>
        <p:spPr>
          <a:xfrm>
            <a:off x="0" y="6550223"/>
            <a:ext cx="2209800" cy="307777"/>
          </a:xfrm>
          <a:prstGeom prst="rect">
            <a:avLst/>
          </a:prstGeom>
          <a:noFill/>
        </p:spPr>
        <p:txBody>
          <a:bodyPr wrap="square" rtlCol="0">
            <a:spAutoFit/>
          </a:bodyPr>
          <a:lstStyle/>
          <a:p>
            <a:r>
              <a:rPr lang="en-US" sz="1400" b="1" dirty="0">
                <a:latin typeface="Century Gothic" pitchFamily="34" charset="0"/>
              </a:rPr>
              <a:t>Weekday Midday Peak</a:t>
            </a:r>
          </a:p>
        </p:txBody>
      </p:sp>
      <p:pic>
        <p:nvPicPr>
          <p:cNvPr id="6" name="Picture 5">
            <a:extLst>
              <a:ext uri="{FF2B5EF4-FFF2-40B4-BE49-F238E27FC236}">
                <a16:creationId xmlns:a16="http://schemas.microsoft.com/office/drawing/2014/main" id="{5030B081-5B15-4A3F-A765-C0721D9581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445"/>
          <a:stretch/>
        </p:blipFill>
        <p:spPr>
          <a:xfrm>
            <a:off x="6489477" y="551260"/>
            <a:ext cx="5696474" cy="6306739"/>
          </a:xfrm>
          <a:prstGeom prst="rect">
            <a:avLst/>
          </a:prstGeom>
          <a:ln w="3175">
            <a:solidFill>
              <a:schemeClr val="tx1"/>
            </a:solidFill>
          </a:ln>
        </p:spPr>
      </p:pic>
      <p:sp>
        <p:nvSpPr>
          <p:cNvPr id="56" name="TextBox 55">
            <a:extLst>
              <a:ext uri="{FF2B5EF4-FFF2-40B4-BE49-F238E27FC236}">
                <a16:creationId xmlns:a16="http://schemas.microsoft.com/office/drawing/2014/main" id="{AFCE2B3D-4446-4CB8-BAC3-54A854B085A1}"/>
              </a:ext>
            </a:extLst>
          </p:cNvPr>
          <p:cNvSpPr txBox="1"/>
          <p:nvPr/>
        </p:nvSpPr>
        <p:spPr>
          <a:xfrm>
            <a:off x="6489476" y="6550223"/>
            <a:ext cx="2654523" cy="307777"/>
          </a:xfrm>
          <a:prstGeom prst="rect">
            <a:avLst/>
          </a:prstGeom>
          <a:noFill/>
        </p:spPr>
        <p:txBody>
          <a:bodyPr wrap="square" rtlCol="0">
            <a:spAutoFit/>
          </a:bodyPr>
          <a:lstStyle/>
          <a:p>
            <a:r>
              <a:rPr lang="en-US" sz="1400" b="1" dirty="0">
                <a:latin typeface="Century Gothic" pitchFamily="34" charset="0"/>
              </a:rPr>
              <a:t>Saturday Midday Peak</a:t>
            </a:r>
          </a:p>
        </p:txBody>
      </p:sp>
    </p:spTree>
    <p:extLst>
      <p:ext uri="{BB962C8B-B14F-4D97-AF65-F5344CB8AC3E}">
        <p14:creationId xmlns:p14="http://schemas.microsoft.com/office/powerpoint/2010/main" val="3738612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a:extLst>
              <a:ext uri="{FF2B5EF4-FFF2-40B4-BE49-F238E27FC236}">
                <a16:creationId xmlns:a16="http://schemas.microsoft.com/office/drawing/2014/main" id="{FBF2D0E1-8486-42FE-8C6D-8B409D464D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033" y="0"/>
            <a:ext cx="5299365" cy="6858000"/>
          </a:xfrm>
          <a:prstGeom prst="rect">
            <a:avLst/>
          </a:prstGeom>
          <a:ln w="3175">
            <a:solidFill>
              <a:schemeClr val="tx1"/>
            </a:solidFill>
          </a:ln>
        </p:spPr>
      </p:pic>
      <p:sp>
        <p:nvSpPr>
          <p:cNvPr id="80" name="Oval 79">
            <a:extLst>
              <a:ext uri="{FF2B5EF4-FFF2-40B4-BE49-F238E27FC236}">
                <a16:creationId xmlns:a16="http://schemas.microsoft.com/office/drawing/2014/main" id="{8C702D8D-DC7C-4B59-9535-333C9D81DA4C}"/>
              </a:ext>
            </a:extLst>
          </p:cNvPr>
          <p:cNvSpPr/>
          <p:nvPr/>
        </p:nvSpPr>
        <p:spPr>
          <a:xfrm>
            <a:off x="89301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81" name="Oval 80">
            <a:extLst>
              <a:ext uri="{FF2B5EF4-FFF2-40B4-BE49-F238E27FC236}">
                <a16:creationId xmlns:a16="http://schemas.microsoft.com/office/drawing/2014/main" id="{53F455EA-72ED-4019-94F1-478326DC6771}"/>
              </a:ext>
            </a:extLst>
          </p:cNvPr>
          <p:cNvSpPr/>
          <p:nvPr/>
        </p:nvSpPr>
        <p:spPr>
          <a:xfrm>
            <a:off x="98505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82" name="Oval 81">
            <a:extLst>
              <a:ext uri="{FF2B5EF4-FFF2-40B4-BE49-F238E27FC236}">
                <a16:creationId xmlns:a16="http://schemas.microsoft.com/office/drawing/2014/main" id="{A167BF2D-536F-4430-B63D-2511471B2F60}"/>
              </a:ext>
            </a:extLst>
          </p:cNvPr>
          <p:cNvSpPr/>
          <p:nvPr/>
        </p:nvSpPr>
        <p:spPr>
          <a:xfrm>
            <a:off x="97921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3" name="Oval 82">
            <a:extLst>
              <a:ext uri="{FF2B5EF4-FFF2-40B4-BE49-F238E27FC236}">
                <a16:creationId xmlns:a16="http://schemas.microsoft.com/office/drawing/2014/main" id="{62EC1E06-D35B-4B41-AF06-D43F2496E153}"/>
              </a:ext>
            </a:extLst>
          </p:cNvPr>
          <p:cNvSpPr/>
          <p:nvPr/>
        </p:nvSpPr>
        <p:spPr>
          <a:xfrm>
            <a:off x="99922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84" name="Oval 83">
            <a:extLst>
              <a:ext uri="{FF2B5EF4-FFF2-40B4-BE49-F238E27FC236}">
                <a16:creationId xmlns:a16="http://schemas.microsoft.com/office/drawing/2014/main" id="{AE1FEF88-091D-41C5-9D32-998ABCB6D35A}"/>
              </a:ext>
            </a:extLst>
          </p:cNvPr>
          <p:cNvSpPr/>
          <p:nvPr/>
        </p:nvSpPr>
        <p:spPr>
          <a:xfrm>
            <a:off x="99922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85" name="Oval 84">
            <a:extLst>
              <a:ext uri="{FF2B5EF4-FFF2-40B4-BE49-F238E27FC236}">
                <a16:creationId xmlns:a16="http://schemas.microsoft.com/office/drawing/2014/main" id="{5CD447D4-EC2F-4124-B1A2-9194938566FF}"/>
              </a:ext>
            </a:extLst>
          </p:cNvPr>
          <p:cNvSpPr/>
          <p:nvPr/>
        </p:nvSpPr>
        <p:spPr>
          <a:xfrm>
            <a:off x="100002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86" name="Oval 85">
            <a:extLst>
              <a:ext uri="{FF2B5EF4-FFF2-40B4-BE49-F238E27FC236}">
                <a16:creationId xmlns:a16="http://schemas.microsoft.com/office/drawing/2014/main" id="{8EF00F27-55D2-41C6-BA61-3FF9453FD926}"/>
              </a:ext>
            </a:extLst>
          </p:cNvPr>
          <p:cNvSpPr/>
          <p:nvPr/>
        </p:nvSpPr>
        <p:spPr>
          <a:xfrm>
            <a:off x="100080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87" name="Oval 86">
            <a:extLst>
              <a:ext uri="{FF2B5EF4-FFF2-40B4-BE49-F238E27FC236}">
                <a16:creationId xmlns:a16="http://schemas.microsoft.com/office/drawing/2014/main" id="{140C7A51-0961-489D-9619-A92072843E00}"/>
              </a:ext>
            </a:extLst>
          </p:cNvPr>
          <p:cNvSpPr/>
          <p:nvPr/>
        </p:nvSpPr>
        <p:spPr>
          <a:xfrm>
            <a:off x="100080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8" name="Oval 87">
            <a:extLst>
              <a:ext uri="{FF2B5EF4-FFF2-40B4-BE49-F238E27FC236}">
                <a16:creationId xmlns:a16="http://schemas.microsoft.com/office/drawing/2014/main" id="{34ACC8EA-C164-40BB-9659-0A8B510CE2E5}"/>
              </a:ext>
            </a:extLst>
          </p:cNvPr>
          <p:cNvSpPr/>
          <p:nvPr/>
        </p:nvSpPr>
        <p:spPr>
          <a:xfrm>
            <a:off x="9934610" y="365155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9" name="Oval 88">
            <a:extLst>
              <a:ext uri="{FF2B5EF4-FFF2-40B4-BE49-F238E27FC236}">
                <a16:creationId xmlns:a16="http://schemas.microsoft.com/office/drawing/2014/main" id="{75E61FAF-BBAC-4D46-A88E-8A5F1E52322F}"/>
              </a:ext>
            </a:extLst>
          </p:cNvPr>
          <p:cNvSpPr/>
          <p:nvPr/>
        </p:nvSpPr>
        <p:spPr>
          <a:xfrm>
            <a:off x="108351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90" name="Oval 89">
            <a:extLst>
              <a:ext uri="{FF2B5EF4-FFF2-40B4-BE49-F238E27FC236}">
                <a16:creationId xmlns:a16="http://schemas.microsoft.com/office/drawing/2014/main" id="{CDDD2E3D-9EAE-4594-A053-CCB7AAF8FD40}"/>
              </a:ext>
            </a:extLst>
          </p:cNvPr>
          <p:cNvSpPr/>
          <p:nvPr/>
        </p:nvSpPr>
        <p:spPr>
          <a:xfrm>
            <a:off x="108385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 C</a:t>
            </a:r>
          </a:p>
          <a:p>
            <a:pPr algn="ctr"/>
            <a:endParaRPr lang="en-US" sz="1000" b="1" dirty="0"/>
          </a:p>
        </p:txBody>
      </p:sp>
      <p:sp>
        <p:nvSpPr>
          <p:cNvPr id="91" name="Oval 90">
            <a:extLst>
              <a:ext uri="{FF2B5EF4-FFF2-40B4-BE49-F238E27FC236}">
                <a16:creationId xmlns:a16="http://schemas.microsoft.com/office/drawing/2014/main" id="{94102DB0-6026-404D-84E4-226A2D5BE396}"/>
              </a:ext>
            </a:extLst>
          </p:cNvPr>
          <p:cNvSpPr/>
          <p:nvPr/>
        </p:nvSpPr>
        <p:spPr>
          <a:xfrm>
            <a:off x="107652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92" name="Oval 91">
            <a:extLst>
              <a:ext uri="{FF2B5EF4-FFF2-40B4-BE49-F238E27FC236}">
                <a16:creationId xmlns:a16="http://schemas.microsoft.com/office/drawing/2014/main" id="{6F27C247-BD3B-4946-B560-623BECB1C876}"/>
              </a:ext>
            </a:extLst>
          </p:cNvPr>
          <p:cNvSpPr/>
          <p:nvPr/>
        </p:nvSpPr>
        <p:spPr>
          <a:xfrm>
            <a:off x="106311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93" name="Oval 92">
            <a:extLst>
              <a:ext uri="{FF2B5EF4-FFF2-40B4-BE49-F238E27FC236}">
                <a16:creationId xmlns:a16="http://schemas.microsoft.com/office/drawing/2014/main" id="{604B8B81-7D0F-477B-A9BD-4BCBFFE627C7}"/>
              </a:ext>
            </a:extLst>
          </p:cNvPr>
          <p:cNvSpPr/>
          <p:nvPr/>
        </p:nvSpPr>
        <p:spPr>
          <a:xfrm>
            <a:off x="93111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94" name="Oval 93">
            <a:extLst>
              <a:ext uri="{FF2B5EF4-FFF2-40B4-BE49-F238E27FC236}">
                <a16:creationId xmlns:a16="http://schemas.microsoft.com/office/drawing/2014/main" id="{D4DA9C56-9400-44E7-98C5-16DE431B5ADC}"/>
              </a:ext>
            </a:extLst>
          </p:cNvPr>
          <p:cNvSpPr/>
          <p:nvPr/>
        </p:nvSpPr>
        <p:spPr>
          <a:xfrm>
            <a:off x="93291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95" name="Oval 94">
            <a:extLst>
              <a:ext uri="{FF2B5EF4-FFF2-40B4-BE49-F238E27FC236}">
                <a16:creationId xmlns:a16="http://schemas.microsoft.com/office/drawing/2014/main" id="{0253A64E-D962-42DB-A1EB-7D246D6C0A07}"/>
              </a:ext>
            </a:extLst>
          </p:cNvPr>
          <p:cNvSpPr/>
          <p:nvPr/>
        </p:nvSpPr>
        <p:spPr>
          <a:xfrm>
            <a:off x="93111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96" name="Oval 95">
            <a:extLst>
              <a:ext uri="{FF2B5EF4-FFF2-40B4-BE49-F238E27FC236}">
                <a16:creationId xmlns:a16="http://schemas.microsoft.com/office/drawing/2014/main" id="{1E1D441E-A540-4353-8960-8D0E61062A5C}"/>
              </a:ext>
            </a:extLst>
          </p:cNvPr>
          <p:cNvSpPr/>
          <p:nvPr/>
        </p:nvSpPr>
        <p:spPr>
          <a:xfrm>
            <a:off x="85800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97" name="Oval 96">
            <a:extLst>
              <a:ext uri="{FF2B5EF4-FFF2-40B4-BE49-F238E27FC236}">
                <a16:creationId xmlns:a16="http://schemas.microsoft.com/office/drawing/2014/main" id="{0B619F63-4849-4735-9E0D-81D6E570A37B}"/>
              </a:ext>
            </a:extLst>
          </p:cNvPr>
          <p:cNvSpPr/>
          <p:nvPr/>
        </p:nvSpPr>
        <p:spPr>
          <a:xfrm>
            <a:off x="85030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98" name="Oval 97">
            <a:extLst>
              <a:ext uri="{FF2B5EF4-FFF2-40B4-BE49-F238E27FC236}">
                <a16:creationId xmlns:a16="http://schemas.microsoft.com/office/drawing/2014/main" id="{09EFBE73-6ED7-4FC8-921E-B5B5477FF867}"/>
              </a:ext>
            </a:extLst>
          </p:cNvPr>
          <p:cNvSpPr/>
          <p:nvPr/>
        </p:nvSpPr>
        <p:spPr>
          <a:xfrm>
            <a:off x="7086120" y="3448217"/>
            <a:ext cx="182880" cy="182880"/>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99" name="Oval 98">
            <a:extLst>
              <a:ext uri="{FF2B5EF4-FFF2-40B4-BE49-F238E27FC236}">
                <a16:creationId xmlns:a16="http://schemas.microsoft.com/office/drawing/2014/main" id="{208203FF-1EEF-4DD8-9337-7ED466A4B242}"/>
              </a:ext>
            </a:extLst>
          </p:cNvPr>
          <p:cNvSpPr/>
          <p:nvPr/>
        </p:nvSpPr>
        <p:spPr>
          <a:xfrm>
            <a:off x="72156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100" name="Oval 99">
            <a:extLst>
              <a:ext uri="{FF2B5EF4-FFF2-40B4-BE49-F238E27FC236}">
                <a16:creationId xmlns:a16="http://schemas.microsoft.com/office/drawing/2014/main" id="{26E205BC-71FF-4F08-8EBB-8093259B401B}"/>
              </a:ext>
            </a:extLst>
          </p:cNvPr>
          <p:cNvSpPr/>
          <p:nvPr/>
        </p:nvSpPr>
        <p:spPr>
          <a:xfrm>
            <a:off x="73282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01" name="Oval 100">
            <a:extLst>
              <a:ext uri="{FF2B5EF4-FFF2-40B4-BE49-F238E27FC236}">
                <a16:creationId xmlns:a16="http://schemas.microsoft.com/office/drawing/2014/main" id="{6471EB57-0E3F-4EC0-94D1-64D9F3DA6A1F}"/>
              </a:ext>
            </a:extLst>
          </p:cNvPr>
          <p:cNvSpPr/>
          <p:nvPr/>
        </p:nvSpPr>
        <p:spPr>
          <a:xfrm>
            <a:off x="78193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cxnSp>
        <p:nvCxnSpPr>
          <p:cNvPr id="102" name="Straight Arrow Connector 101">
            <a:extLst>
              <a:ext uri="{FF2B5EF4-FFF2-40B4-BE49-F238E27FC236}">
                <a16:creationId xmlns:a16="http://schemas.microsoft.com/office/drawing/2014/main" id="{1BF7A552-8CF7-4CAC-88E7-6FC209D693C7}"/>
              </a:ext>
            </a:extLst>
          </p:cNvPr>
          <p:cNvCxnSpPr>
            <a:cxnSpLocks/>
          </p:cNvCxnSpPr>
          <p:nvPr/>
        </p:nvCxnSpPr>
        <p:spPr>
          <a:xfrm flipH="1" flipV="1">
            <a:off x="7181454" y="3660971"/>
            <a:ext cx="22080" cy="192566"/>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A9C6A8E-3179-4FE6-A10E-CCE366E65D1B}"/>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AM Peak</a:t>
            </a:r>
          </a:p>
        </p:txBody>
      </p:sp>
      <p:cxnSp>
        <p:nvCxnSpPr>
          <p:cNvPr id="104" name="Straight Arrow Connector 103">
            <a:extLst>
              <a:ext uri="{FF2B5EF4-FFF2-40B4-BE49-F238E27FC236}">
                <a16:creationId xmlns:a16="http://schemas.microsoft.com/office/drawing/2014/main" id="{9A1ABEA3-ECBE-45C9-A8A9-CE9CF6182AD6}"/>
              </a:ext>
            </a:extLst>
          </p:cNvPr>
          <p:cNvCxnSpPr>
            <a:cxnSpLocks/>
          </p:cNvCxnSpPr>
          <p:nvPr/>
        </p:nvCxnSpPr>
        <p:spPr>
          <a:xfrm flipH="1" flipV="1">
            <a:off x="10048744" y="4622504"/>
            <a:ext cx="214942" cy="1416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E75CD302-0DCC-49CB-8C80-56CB46B681D5}"/>
              </a:ext>
            </a:extLst>
          </p:cNvPr>
          <p:cNvSpPr txBox="1"/>
          <p:nvPr/>
        </p:nvSpPr>
        <p:spPr>
          <a:xfrm>
            <a:off x="10107902" y="4408701"/>
            <a:ext cx="134470" cy="246217"/>
          </a:xfrm>
          <a:prstGeom prst="rect">
            <a:avLst/>
          </a:prstGeom>
          <a:noFill/>
        </p:spPr>
        <p:txBody>
          <a:bodyPr wrap="square" lIns="91435" tIns="45718" rIns="91435" bIns="45718" rtlCol="0">
            <a:spAutoFit/>
          </a:bodyPr>
          <a:lstStyle/>
          <a:p>
            <a:pPr algn="ctr"/>
            <a:r>
              <a:rPr lang="en-US" sz="1000" b="1" dirty="0">
                <a:solidFill>
                  <a:schemeClr val="tx2">
                    <a:lumMod val="75000"/>
                  </a:schemeClr>
                </a:solidFill>
              </a:rPr>
              <a:t>E</a:t>
            </a:r>
          </a:p>
        </p:txBody>
      </p:sp>
      <p:cxnSp>
        <p:nvCxnSpPr>
          <p:cNvPr id="106" name="Straight Arrow Connector 105">
            <a:extLst>
              <a:ext uri="{FF2B5EF4-FFF2-40B4-BE49-F238E27FC236}">
                <a16:creationId xmlns:a16="http://schemas.microsoft.com/office/drawing/2014/main" id="{3B54BF2D-A119-4373-9939-90AB0A62DD52}"/>
              </a:ext>
            </a:extLst>
          </p:cNvPr>
          <p:cNvCxnSpPr>
            <a:cxnSpLocks/>
          </p:cNvCxnSpPr>
          <p:nvPr/>
        </p:nvCxnSpPr>
        <p:spPr>
          <a:xfrm flipH="1" flipV="1">
            <a:off x="9979557" y="5501790"/>
            <a:ext cx="214942" cy="1416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482ECA30-17E5-4992-A04A-5E698B5275CC}"/>
              </a:ext>
            </a:extLst>
          </p:cNvPr>
          <p:cNvSpPr txBox="1"/>
          <p:nvPr/>
        </p:nvSpPr>
        <p:spPr>
          <a:xfrm>
            <a:off x="10038715" y="5287987"/>
            <a:ext cx="134470" cy="246217"/>
          </a:xfrm>
          <a:prstGeom prst="rect">
            <a:avLst/>
          </a:prstGeom>
          <a:noFill/>
        </p:spPr>
        <p:txBody>
          <a:bodyPr wrap="square" lIns="91435" tIns="45718" rIns="91435" bIns="45718" rtlCol="0">
            <a:spAutoFit/>
          </a:bodyPr>
          <a:lstStyle/>
          <a:p>
            <a:pPr algn="ctr"/>
            <a:r>
              <a:rPr lang="en-US" sz="1000" b="1" dirty="0">
                <a:solidFill>
                  <a:schemeClr val="tx2">
                    <a:lumMod val="75000"/>
                  </a:schemeClr>
                </a:solidFill>
              </a:rPr>
              <a:t>E</a:t>
            </a:r>
          </a:p>
        </p:txBody>
      </p:sp>
      <p:cxnSp>
        <p:nvCxnSpPr>
          <p:cNvPr id="108" name="Straight Arrow Connector 107">
            <a:extLst>
              <a:ext uri="{FF2B5EF4-FFF2-40B4-BE49-F238E27FC236}">
                <a16:creationId xmlns:a16="http://schemas.microsoft.com/office/drawing/2014/main" id="{9B68CB75-7E37-4053-A467-4323D7B0513C}"/>
              </a:ext>
            </a:extLst>
          </p:cNvPr>
          <p:cNvCxnSpPr>
            <a:cxnSpLocks/>
          </p:cNvCxnSpPr>
          <p:nvPr/>
        </p:nvCxnSpPr>
        <p:spPr>
          <a:xfrm flipH="1" flipV="1">
            <a:off x="10131817" y="3758420"/>
            <a:ext cx="214942" cy="1416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ED9AD3C-987F-4169-B2C4-95D43C55014C}"/>
              </a:ext>
            </a:extLst>
          </p:cNvPr>
          <p:cNvSpPr txBox="1"/>
          <p:nvPr/>
        </p:nvSpPr>
        <p:spPr>
          <a:xfrm>
            <a:off x="10190975" y="3544617"/>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112" name="Straight Arrow Connector 111">
            <a:extLst>
              <a:ext uri="{FF2B5EF4-FFF2-40B4-BE49-F238E27FC236}">
                <a16:creationId xmlns:a16="http://schemas.microsoft.com/office/drawing/2014/main" id="{A2CB1870-E523-4776-A0B5-5BDDCD7FB741}"/>
              </a:ext>
            </a:extLst>
          </p:cNvPr>
          <p:cNvCxnSpPr>
            <a:cxnSpLocks/>
          </p:cNvCxnSpPr>
          <p:nvPr/>
        </p:nvCxnSpPr>
        <p:spPr>
          <a:xfrm flipH="1" flipV="1">
            <a:off x="7315200" y="3548986"/>
            <a:ext cx="214942" cy="14165"/>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78FD9D2B-EEBE-47E6-A69E-99842C0F0326}"/>
              </a:ext>
            </a:extLst>
          </p:cNvPr>
          <p:cNvSpPr txBox="1"/>
          <p:nvPr/>
        </p:nvSpPr>
        <p:spPr>
          <a:xfrm>
            <a:off x="7374358" y="3335183"/>
            <a:ext cx="134470" cy="246217"/>
          </a:xfrm>
          <a:prstGeom prst="rect">
            <a:avLst/>
          </a:prstGeom>
          <a:noFill/>
        </p:spPr>
        <p:txBody>
          <a:bodyPr wrap="square" lIns="91435" tIns="45718" rIns="91435" bIns="45718" rtlCol="0">
            <a:spAutoFit/>
          </a:bodyPr>
          <a:lstStyle/>
          <a:p>
            <a:pPr algn="ctr"/>
            <a:r>
              <a:rPr lang="en-US" sz="1000" b="1" dirty="0">
                <a:solidFill>
                  <a:schemeClr val="tx2">
                    <a:lumMod val="75000"/>
                  </a:schemeClr>
                </a:solidFill>
              </a:rPr>
              <a:t>E</a:t>
            </a:r>
          </a:p>
        </p:txBody>
      </p:sp>
      <p:sp>
        <p:nvSpPr>
          <p:cNvPr id="114" name="TextBox 113">
            <a:extLst>
              <a:ext uri="{FF2B5EF4-FFF2-40B4-BE49-F238E27FC236}">
                <a16:creationId xmlns:a16="http://schemas.microsoft.com/office/drawing/2014/main" id="{9043B898-D1EB-4F18-B64D-B9A12F5DCF9E}"/>
              </a:ext>
            </a:extLst>
          </p:cNvPr>
          <p:cNvSpPr txBox="1"/>
          <p:nvPr/>
        </p:nvSpPr>
        <p:spPr>
          <a:xfrm>
            <a:off x="7196741" y="3663806"/>
            <a:ext cx="134470" cy="246217"/>
          </a:xfrm>
          <a:prstGeom prst="rect">
            <a:avLst/>
          </a:prstGeom>
          <a:noFill/>
        </p:spPr>
        <p:txBody>
          <a:bodyPr wrap="square" lIns="91435" tIns="45718" rIns="91435" bIns="45718" rtlCol="0">
            <a:spAutoFit/>
          </a:bodyPr>
          <a:lstStyle/>
          <a:p>
            <a:pPr algn="ctr"/>
            <a:r>
              <a:rPr lang="en-US" sz="1000" b="1" dirty="0">
                <a:solidFill>
                  <a:schemeClr val="tx2">
                    <a:lumMod val="75000"/>
                  </a:schemeClr>
                </a:solidFill>
              </a:rPr>
              <a:t>E</a:t>
            </a:r>
          </a:p>
        </p:txBody>
      </p:sp>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13</a:t>
            </a:fld>
            <a:endParaRPr lang="en-US" dirty="0"/>
          </a:p>
        </p:txBody>
      </p:sp>
      <p:sp>
        <p:nvSpPr>
          <p:cNvPr id="5" name="Title 4"/>
          <p:cNvSpPr>
            <a:spLocks noGrp="1"/>
          </p:cNvSpPr>
          <p:nvPr>
            <p:ph type="ctrTitle"/>
          </p:nvPr>
        </p:nvSpPr>
        <p:spPr/>
        <p:txBody>
          <a:bodyPr/>
          <a:lstStyle/>
          <a:p>
            <a:r>
              <a:rPr lang="en-US" dirty="0"/>
              <a:t>Existing Condition – AM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graphicFrame>
        <p:nvGraphicFramePr>
          <p:cNvPr id="10" name="Table 9">
            <a:extLst>
              <a:ext uri="{FF2B5EF4-FFF2-40B4-BE49-F238E27FC236}">
                <a16:creationId xmlns:a16="http://schemas.microsoft.com/office/drawing/2014/main" id="{041E5737-8910-4B0C-B2C3-2FEF28FA1A97}"/>
              </a:ext>
            </a:extLst>
          </p:cNvPr>
          <p:cNvGraphicFramePr>
            <a:graphicFrameLocks noGrp="1"/>
          </p:cNvGraphicFramePr>
          <p:nvPr>
            <p:extLst>
              <p:ext uri="{D42A27DB-BD31-4B8C-83A1-F6EECF244321}">
                <p14:modId xmlns:p14="http://schemas.microsoft.com/office/powerpoint/2010/main" val="1187817036"/>
              </p:ext>
            </p:extLst>
          </p:nvPr>
        </p:nvGraphicFramePr>
        <p:xfrm>
          <a:off x="2" y="551265"/>
          <a:ext cx="6905892" cy="5954081"/>
        </p:xfrm>
        <a:graphic>
          <a:graphicData uri="http://schemas.openxmlformats.org/drawingml/2006/table">
            <a:tbl>
              <a:tblPr/>
              <a:tblGrid>
                <a:gridCol w="1331628">
                  <a:extLst>
                    <a:ext uri="{9D8B030D-6E8A-4147-A177-3AD203B41FA5}">
                      <a16:colId xmlns:a16="http://schemas.microsoft.com/office/drawing/2014/main" val="4156803376"/>
                    </a:ext>
                  </a:extLst>
                </a:gridCol>
                <a:gridCol w="464522">
                  <a:extLst>
                    <a:ext uri="{9D8B030D-6E8A-4147-A177-3AD203B41FA5}">
                      <a16:colId xmlns:a16="http://schemas.microsoft.com/office/drawing/2014/main" val="820894465"/>
                    </a:ext>
                  </a:extLst>
                </a:gridCol>
                <a:gridCol w="464522">
                  <a:extLst>
                    <a:ext uri="{9D8B030D-6E8A-4147-A177-3AD203B41FA5}">
                      <a16:colId xmlns:a16="http://schemas.microsoft.com/office/drawing/2014/main" val="1495438911"/>
                    </a:ext>
                  </a:extLst>
                </a:gridCol>
                <a:gridCol w="464522">
                  <a:extLst>
                    <a:ext uri="{9D8B030D-6E8A-4147-A177-3AD203B41FA5}">
                      <a16:colId xmlns:a16="http://schemas.microsoft.com/office/drawing/2014/main" val="2434930145"/>
                    </a:ext>
                  </a:extLst>
                </a:gridCol>
                <a:gridCol w="464522">
                  <a:extLst>
                    <a:ext uri="{9D8B030D-6E8A-4147-A177-3AD203B41FA5}">
                      <a16:colId xmlns:a16="http://schemas.microsoft.com/office/drawing/2014/main" val="1081958408"/>
                    </a:ext>
                  </a:extLst>
                </a:gridCol>
                <a:gridCol w="464522">
                  <a:extLst>
                    <a:ext uri="{9D8B030D-6E8A-4147-A177-3AD203B41FA5}">
                      <a16:colId xmlns:a16="http://schemas.microsoft.com/office/drawing/2014/main" val="3875803677"/>
                    </a:ext>
                  </a:extLst>
                </a:gridCol>
                <a:gridCol w="464522">
                  <a:extLst>
                    <a:ext uri="{9D8B030D-6E8A-4147-A177-3AD203B41FA5}">
                      <a16:colId xmlns:a16="http://schemas.microsoft.com/office/drawing/2014/main" val="2118674555"/>
                    </a:ext>
                  </a:extLst>
                </a:gridCol>
                <a:gridCol w="464522">
                  <a:extLst>
                    <a:ext uri="{9D8B030D-6E8A-4147-A177-3AD203B41FA5}">
                      <a16:colId xmlns:a16="http://schemas.microsoft.com/office/drawing/2014/main" val="3845699434"/>
                    </a:ext>
                  </a:extLst>
                </a:gridCol>
                <a:gridCol w="464522">
                  <a:extLst>
                    <a:ext uri="{9D8B030D-6E8A-4147-A177-3AD203B41FA5}">
                      <a16:colId xmlns:a16="http://schemas.microsoft.com/office/drawing/2014/main" val="3616692222"/>
                    </a:ext>
                  </a:extLst>
                </a:gridCol>
                <a:gridCol w="464522">
                  <a:extLst>
                    <a:ext uri="{9D8B030D-6E8A-4147-A177-3AD203B41FA5}">
                      <a16:colId xmlns:a16="http://schemas.microsoft.com/office/drawing/2014/main" val="1795629185"/>
                    </a:ext>
                  </a:extLst>
                </a:gridCol>
                <a:gridCol w="464522">
                  <a:extLst>
                    <a:ext uri="{9D8B030D-6E8A-4147-A177-3AD203B41FA5}">
                      <a16:colId xmlns:a16="http://schemas.microsoft.com/office/drawing/2014/main" val="2429834243"/>
                    </a:ext>
                  </a:extLst>
                </a:gridCol>
                <a:gridCol w="464522">
                  <a:extLst>
                    <a:ext uri="{9D8B030D-6E8A-4147-A177-3AD203B41FA5}">
                      <a16:colId xmlns:a16="http://schemas.microsoft.com/office/drawing/2014/main" val="3033836065"/>
                    </a:ext>
                  </a:extLst>
                </a:gridCol>
                <a:gridCol w="464522">
                  <a:extLst>
                    <a:ext uri="{9D8B030D-6E8A-4147-A177-3AD203B41FA5}">
                      <a16:colId xmlns:a16="http://schemas.microsoft.com/office/drawing/2014/main" val="2156273043"/>
                    </a:ext>
                  </a:extLst>
                </a:gridCol>
              </a:tblGrid>
              <a:tr h="129296">
                <a:tc rowSpan="2">
                  <a:txBody>
                    <a:bodyPr/>
                    <a:lstStyle/>
                    <a:p>
                      <a:pPr algn="ctr" fontAlgn="ctr"/>
                      <a:r>
                        <a:rPr lang="en-US" sz="800" b="1" i="0" u="none" strike="noStrike">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576431"/>
                  </a:ext>
                </a:extLst>
              </a:tr>
              <a:tr h="135761">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222650"/>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C*</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(0.18)**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dirty="0">
                          <a:solidFill>
                            <a:srgbClr val="000000"/>
                          </a:solidFill>
                          <a:effectLst/>
                          <a:latin typeface="Century Gothic" panose="020B0502020202020204" pitchFamily="34" charset="0"/>
                        </a:rPr>
                        <a:t>C</a:t>
                      </a:r>
                    </a:p>
                    <a:p>
                      <a:pPr algn="ctr" fontAlgn="ctr"/>
                      <a:r>
                        <a:rPr lang="en-US" sz="800" b="0" i="0" u="none" strike="noStrike" dirty="0">
                          <a:solidFill>
                            <a:srgbClr val="000000"/>
                          </a:solidFill>
                          <a:effectLst/>
                          <a:latin typeface="Century Gothic" panose="020B0502020202020204" pitchFamily="34" charset="0"/>
                        </a:rPr>
                        <a:t>(0.03)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(0.42)</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0823828"/>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43451378"/>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160042059"/>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(0.42)</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87933291"/>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96513722"/>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C</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(0.10)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3065715"/>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48552472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B</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(0.30)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316508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2013133"/>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775672784"/>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(0.74)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B</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(0.42)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814678099"/>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(0.52)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(0.95)</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969151191"/>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00961447"/>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14835637"/>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5445740"/>
                  </a:ext>
                </a:extLst>
              </a:tr>
              <a:tr h="258592">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75454464"/>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24303300"/>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(0.45)</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84270536"/>
                  </a:ext>
                </a:extLst>
              </a:tr>
              <a:tr h="258592">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6466254"/>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66438510"/>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3716428"/>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(0.72)</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54862579"/>
                  </a:ext>
                </a:extLst>
              </a:tr>
            </a:tbl>
          </a:graphicData>
        </a:graphic>
      </p:graphicFrame>
      <p:grpSp>
        <p:nvGrpSpPr>
          <p:cNvPr id="115" name="Group 114">
            <a:extLst>
              <a:ext uri="{FF2B5EF4-FFF2-40B4-BE49-F238E27FC236}">
                <a16:creationId xmlns:a16="http://schemas.microsoft.com/office/drawing/2014/main" id="{0B8FF866-B0FC-4626-9465-E786E407F50B}"/>
              </a:ext>
            </a:extLst>
          </p:cNvPr>
          <p:cNvGrpSpPr/>
          <p:nvPr/>
        </p:nvGrpSpPr>
        <p:grpSpPr>
          <a:xfrm>
            <a:off x="6905895" y="5992421"/>
            <a:ext cx="2942305" cy="865579"/>
            <a:chOff x="6905895" y="5992421"/>
            <a:chExt cx="2942305" cy="865579"/>
          </a:xfrm>
        </p:grpSpPr>
        <p:sp>
          <p:nvSpPr>
            <p:cNvPr id="151" name="Rectangle 150">
              <a:extLst>
                <a:ext uri="{FF2B5EF4-FFF2-40B4-BE49-F238E27FC236}">
                  <a16:creationId xmlns:a16="http://schemas.microsoft.com/office/drawing/2014/main" id="{60EDC8D9-00E9-4732-B648-B2184FC53B89}"/>
                </a:ext>
              </a:extLst>
            </p:cNvPr>
            <p:cNvSpPr/>
            <p:nvPr/>
          </p:nvSpPr>
          <p:spPr>
            <a:xfrm>
              <a:off x="6905895" y="5992421"/>
              <a:ext cx="2932373" cy="86557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72F473A-EB5B-48B0-A04D-801FBFCA627A}"/>
                </a:ext>
              </a:extLst>
            </p:cNvPr>
            <p:cNvSpPr/>
            <p:nvPr/>
          </p:nvSpPr>
          <p:spPr>
            <a:xfrm>
              <a:off x="7081096" y="63292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160" name="Straight Arrow Connector 159">
              <a:extLst>
                <a:ext uri="{FF2B5EF4-FFF2-40B4-BE49-F238E27FC236}">
                  <a16:creationId xmlns:a16="http://schemas.microsoft.com/office/drawing/2014/main" id="{A870F236-7325-4255-8E66-A36F248A8B47}"/>
                </a:ext>
              </a:extLst>
            </p:cNvPr>
            <p:cNvCxnSpPr>
              <a:cxnSpLocks/>
            </p:cNvCxnSpPr>
            <p:nvPr/>
          </p:nvCxnSpPr>
          <p:spPr>
            <a:xfrm>
              <a:off x="7073847" y="671598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D4686C57-F4DF-4A20-806A-BB25D9A019C9}"/>
                </a:ext>
              </a:extLst>
            </p:cNvPr>
            <p:cNvSpPr txBox="1"/>
            <p:nvPr/>
          </p:nvSpPr>
          <p:spPr>
            <a:xfrm>
              <a:off x="7105301" y="651210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162" name="TextBox 161">
              <a:extLst>
                <a:ext uri="{FF2B5EF4-FFF2-40B4-BE49-F238E27FC236}">
                  <a16:creationId xmlns:a16="http://schemas.microsoft.com/office/drawing/2014/main" id="{B1DDEA9A-BD8C-4A5C-A1DC-72717A83F0E4}"/>
                </a:ext>
              </a:extLst>
            </p:cNvPr>
            <p:cNvSpPr txBox="1"/>
            <p:nvPr/>
          </p:nvSpPr>
          <p:spPr>
            <a:xfrm>
              <a:off x="7331309" y="629755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163" name="TextBox 162">
              <a:extLst>
                <a:ext uri="{FF2B5EF4-FFF2-40B4-BE49-F238E27FC236}">
                  <a16:creationId xmlns:a16="http://schemas.microsoft.com/office/drawing/2014/main" id="{547C94C9-BA0E-428F-827A-A9335E5DF15C}"/>
                </a:ext>
              </a:extLst>
            </p:cNvPr>
            <p:cNvSpPr txBox="1"/>
            <p:nvPr/>
          </p:nvSpPr>
          <p:spPr>
            <a:xfrm>
              <a:off x="7331309" y="656016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164" name="TextBox 163">
              <a:extLst>
                <a:ext uri="{FF2B5EF4-FFF2-40B4-BE49-F238E27FC236}">
                  <a16:creationId xmlns:a16="http://schemas.microsoft.com/office/drawing/2014/main" id="{AA74EDC7-F607-4D8E-A113-F5DE14926A34}"/>
                </a:ext>
              </a:extLst>
            </p:cNvPr>
            <p:cNvSpPr txBox="1"/>
            <p:nvPr/>
          </p:nvSpPr>
          <p:spPr>
            <a:xfrm>
              <a:off x="7331309" y="6030076"/>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165" name="Rectangle 164">
              <a:extLst>
                <a:ext uri="{FF2B5EF4-FFF2-40B4-BE49-F238E27FC236}">
                  <a16:creationId xmlns:a16="http://schemas.microsoft.com/office/drawing/2014/main" id="{9B5E6218-008A-4598-9B7F-A85948175D1F}"/>
                </a:ext>
              </a:extLst>
            </p:cNvPr>
            <p:cNvSpPr/>
            <p:nvPr/>
          </p:nvSpPr>
          <p:spPr>
            <a:xfrm>
              <a:off x="7081096" y="6061948"/>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6" name="Straight Arrow Connector 165">
            <a:extLst>
              <a:ext uri="{FF2B5EF4-FFF2-40B4-BE49-F238E27FC236}">
                <a16:creationId xmlns:a16="http://schemas.microsoft.com/office/drawing/2014/main" id="{CE4369D4-691E-4DCE-81AC-B6BF2F565F42}"/>
              </a:ext>
            </a:extLst>
          </p:cNvPr>
          <p:cNvCxnSpPr>
            <a:cxnSpLocks/>
          </p:cNvCxnSpPr>
          <p:nvPr/>
        </p:nvCxnSpPr>
        <p:spPr>
          <a:xfrm flipH="1">
            <a:off x="11026680" y="2190582"/>
            <a:ext cx="190981"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9A917983-72B6-44DC-AB58-00C802DD6EB8}"/>
              </a:ext>
            </a:extLst>
          </p:cNvPr>
          <p:cNvSpPr txBox="1"/>
          <p:nvPr/>
        </p:nvSpPr>
        <p:spPr>
          <a:xfrm>
            <a:off x="11099548" y="1969306"/>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Tree>
    <p:extLst>
      <p:ext uri="{BB962C8B-B14F-4D97-AF65-F5344CB8AC3E}">
        <p14:creationId xmlns:p14="http://schemas.microsoft.com/office/powerpoint/2010/main" val="1792445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14</a:t>
            </a:fld>
            <a:endParaRPr lang="en-US" dirty="0"/>
          </a:p>
        </p:txBody>
      </p:sp>
      <p:sp>
        <p:nvSpPr>
          <p:cNvPr id="5" name="Title 4"/>
          <p:cNvSpPr>
            <a:spLocks noGrp="1"/>
          </p:cNvSpPr>
          <p:nvPr>
            <p:ph type="ctrTitle"/>
          </p:nvPr>
        </p:nvSpPr>
        <p:spPr/>
        <p:txBody>
          <a:bodyPr/>
          <a:lstStyle/>
          <a:p>
            <a:r>
              <a:rPr lang="en-US" dirty="0"/>
              <a:t>Existing Condition – PM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pic>
        <p:nvPicPr>
          <p:cNvPr id="117" name="Picture 116">
            <a:extLst>
              <a:ext uri="{FF2B5EF4-FFF2-40B4-BE49-F238E27FC236}">
                <a16:creationId xmlns:a16="http://schemas.microsoft.com/office/drawing/2014/main" id="{C7210A97-362F-4195-9C67-7ECF79DF0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896" y="0"/>
            <a:ext cx="5299365" cy="6858000"/>
          </a:xfrm>
          <a:prstGeom prst="rect">
            <a:avLst/>
          </a:prstGeom>
          <a:ln w="3175">
            <a:solidFill>
              <a:schemeClr val="tx1"/>
            </a:solidFill>
          </a:ln>
        </p:spPr>
      </p:pic>
      <p:sp>
        <p:nvSpPr>
          <p:cNvPr id="118" name="Oval 117">
            <a:extLst>
              <a:ext uri="{FF2B5EF4-FFF2-40B4-BE49-F238E27FC236}">
                <a16:creationId xmlns:a16="http://schemas.microsoft.com/office/drawing/2014/main" id="{6538F190-A61A-4106-89CE-82E68B9FB21C}"/>
              </a:ext>
            </a:extLst>
          </p:cNvPr>
          <p:cNvSpPr/>
          <p:nvPr/>
        </p:nvSpPr>
        <p:spPr>
          <a:xfrm>
            <a:off x="89316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cxnSp>
        <p:nvCxnSpPr>
          <p:cNvPr id="119" name="Straight Arrow Connector 118">
            <a:extLst>
              <a:ext uri="{FF2B5EF4-FFF2-40B4-BE49-F238E27FC236}">
                <a16:creationId xmlns:a16="http://schemas.microsoft.com/office/drawing/2014/main" id="{B1245FE8-4F9D-4875-97B7-F2A1ACF3C1DA}"/>
              </a:ext>
            </a:extLst>
          </p:cNvPr>
          <p:cNvCxnSpPr>
            <a:cxnSpLocks/>
          </p:cNvCxnSpPr>
          <p:nvPr/>
        </p:nvCxnSpPr>
        <p:spPr>
          <a:xfrm>
            <a:off x="9803739" y="2200286"/>
            <a:ext cx="190018"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0" name="Oval 119">
            <a:extLst>
              <a:ext uri="{FF2B5EF4-FFF2-40B4-BE49-F238E27FC236}">
                <a16:creationId xmlns:a16="http://schemas.microsoft.com/office/drawing/2014/main" id="{B37C12DE-325F-41F5-BC36-6F828A2D2D50}"/>
              </a:ext>
            </a:extLst>
          </p:cNvPr>
          <p:cNvSpPr/>
          <p:nvPr/>
        </p:nvSpPr>
        <p:spPr>
          <a:xfrm>
            <a:off x="98520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21" name="Oval 120">
            <a:extLst>
              <a:ext uri="{FF2B5EF4-FFF2-40B4-BE49-F238E27FC236}">
                <a16:creationId xmlns:a16="http://schemas.microsoft.com/office/drawing/2014/main" id="{4506844D-BFAB-4BA2-9ECA-CB6F9EF785D5}"/>
              </a:ext>
            </a:extLst>
          </p:cNvPr>
          <p:cNvSpPr/>
          <p:nvPr/>
        </p:nvSpPr>
        <p:spPr>
          <a:xfrm>
            <a:off x="97936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22" name="Oval 121">
            <a:extLst>
              <a:ext uri="{FF2B5EF4-FFF2-40B4-BE49-F238E27FC236}">
                <a16:creationId xmlns:a16="http://schemas.microsoft.com/office/drawing/2014/main" id="{7A8E24DB-02CF-4CD7-AEBC-D1DF7DA473BB}"/>
              </a:ext>
            </a:extLst>
          </p:cNvPr>
          <p:cNvSpPr/>
          <p:nvPr/>
        </p:nvSpPr>
        <p:spPr>
          <a:xfrm>
            <a:off x="99937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23" name="Oval 122">
            <a:extLst>
              <a:ext uri="{FF2B5EF4-FFF2-40B4-BE49-F238E27FC236}">
                <a16:creationId xmlns:a16="http://schemas.microsoft.com/office/drawing/2014/main" id="{BFD3E777-95DA-47B2-A92E-E2CDA858AC4D}"/>
              </a:ext>
            </a:extLst>
          </p:cNvPr>
          <p:cNvSpPr/>
          <p:nvPr/>
        </p:nvSpPr>
        <p:spPr>
          <a:xfrm>
            <a:off x="99937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24" name="Oval 123">
            <a:extLst>
              <a:ext uri="{FF2B5EF4-FFF2-40B4-BE49-F238E27FC236}">
                <a16:creationId xmlns:a16="http://schemas.microsoft.com/office/drawing/2014/main" id="{6F029301-0823-4C5E-85D0-C7EBD8CEBE23}"/>
              </a:ext>
            </a:extLst>
          </p:cNvPr>
          <p:cNvSpPr/>
          <p:nvPr/>
        </p:nvSpPr>
        <p:spPr>
          <a:xfrm>
            <a:off x="100017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25" name="Oval 124">
            <a:extLst>
              <a:ext uri="{FF2B5EF4-FFF2-40B4-BE49-F238E27FC236}">
                <a16:creationId xmlns:a16="http://schemas.microsoft.com/office/drawing/2014/main" id="{DE001457-8FE7-4DC9-B9C7-E5922560E0C0}"/>
              </a:ext>
            </a:extLst>
          </p:cNvPr>
          <p:cNvSpPr/>
          <p:nvPr/>
        </p:nvSpPr>
        <p:spPr>
          <a:xfrm>
            <a:off x="100095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26" name="Oval 125">
            <a:extLst>
              <a:ext uri="{FF2B5EF4-FFF2-40B4-BE49-F238E27FC236}">
                <a16:creationId xmlns:a16="http://schemas.microsoft.com/office/drawing/2014/main" id="{0C88308C-A399-4D49-939D-2883D4666B28}"/>
              </a:ext>
            </a:extLst>
          </p:cNvPr>
          <p:cNvSpPr/>
          <p:nvPr/>
        </p:nvSpPr>
        <p:spPr>
          <a:xfrm>
            <a:off x="100095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27" name="Oval 126">
            <a:extLst>
              <a:ext uri="{FF2B5EF4-FFF2-40B4-BE49-F238E27FC236}">
                <a16:creationId xmlns:a16="http://schemas.microsoft.com/office/drawing/2014/main" id="{F6D88D7D-C0CA-43FA-92C8-3E15BE8C9208}"/>
              </a:ext>
            </a:extLst>
          </p:cNvPr>
          <p:cNvSpPr/>
          <p:nvPr/>
        </p:nvSpPr>
        <p:spPr>
          <a:xfrm>
            <a:off x="9936110" y="365155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128" name="Straight Arrow Connector 127">
            <a:extLst>
              <a:ext uri="{FF2B5EF4-FFF2-40B4-BE49-F238E27FC236}">
                <a16:creationId xmlns:a16="http://schemas.microsoft.com/office/drawing/2014/main" id="{C678B60F-EC0F-48EE-BBCE-9DF3000CAB28}"/>
              </a:ext>
            </a:extLst>
          </p:cNvPr>
          <p:cNvCxnSpPr>
            <a:cxnSpLocks/>
          </p:cNvCxnSpPr>
          <p:nvPr/>
        </p:nvCxnSpPr>
        <p:spPr>
          <a:xfrm flipH="1" flipV="1">
            <a:off x="10000463" y="5498307"/>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9" name="Oval 128">
            <a:extLst>
              <a:ext uri="{FF2B5EF4-FFF2-40B4-BE49-F238E27FC236}">
                <a16:creationId xmlns:a16="http://schemas.microsoft.com/office/drawing/2014/main" id="{CE2A48CC-E915-4A2E-A542-7971A71057FA}"/>
              </a:ext>
            </a:extLst>
          </p:cNvPr>
          <p:cNvSpPr/>
          <p:nvPr/>
        </p:nvSpPr>
        <p:spPr>
          <a:xfrm>
            <a:off x="108366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30" name="Oval 129">
            <a:extLst>
              <a:ext uri="{FF2B5EF4-FFF2-40B4-BE49-F238E27FC236}">
                <a16:creationId xmlns:a16="http://schemas.microsoft.com/office/drawing/2014/main" id="{C891286B-335A-4132-912E-FE253B675046}"/>
              </a:ext>
            </a:extLst>
          </p:cNvPr>
          <p:cNvSpPr/>
          <p:nvPr/>
        </p:nvSpPr>
        <p:spPr>
          <a:xfrm>
            <a:off x="108400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31" name="TextBox 130">
            <a:extLst>
              <a:ext uri="{FF2B5EF4-FFF2-40B4-BE49-F238E27FC236}">
                <a16:creationId xmlns:a16="http://schemas.microsoft.com/office/drawing/2014/main" id="{5FD577A3-61CE-4C49-BE8F-1E1256D71CAC}"/>
              </a:ext>
            </a:extLst>
          </p:cNvPr>
          <p:cNvSpPr txBox="1"/>
          <p:nvPr/>
        </p:nvSpPr>
        <p:spPr>
          <a:xfrm>
            <a:off x="9795066" y="1973630"/>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132" name="TextBox 131">
            <a:extLst>
              <a:ext uri="{FF2B5EF4-FFF2-40B4-BE49-F238E27FC236}">
                <a16:creationId xmlns:a16="http://schemas.microsoft.com/office/drawing/2014/main" id="{A7AA4725-6379-4C02-8BFA-8E51EF340934}"/>
              </a:ext>
            </a:extLst>
          </p:cNvPr>
          <p:cNvSpPr txBox="1"/>
          <p:nvPr/>
        </p:nvSpPr>
        <p:spPr>
          <a:xfrm>
            <a:off x="10075907" y="53003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133" name="Oval 132">
            <a:extLst>
              <a:ext uri="{FF2B5EF4-FFF2-40B4-BE49-F238E27FC236}">
                <a16:creationId xmlns:a16="http://schemas.microsoft.com/office/drawing/2014/main" id="{7FFFBED3-6093-4A0F-AF4A-2484F4635FC1}"/>
              </a:ext>
            </a:extLst>
          </p:cNvPr>
          <p:cNvSpPr/>
          <p:nvPr/>
        </p:nvSpPr>
        <p:spPr>
          <a:xfrm>
            <a:off x="107667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134" name="Straight Arrow Connector 133">
            <a:extLst>
              <a:ext uri="{FF2B5EF4-FFF2-40B4-BE49-F238E27FC236}">
                <a16:creationId xmlns:a16="http://schemas.microsoft.com/office/drawing/2014/main" id="{0959B617-67C7-452C-A76C-24A266E8A708}"/>
              </a:ext>
            </a:extLst>
          </p:cNvPr>
          <p:cNvCxnSpPr>
            <a:cxnSpLocks/>
          </p:cNvCxnSpPr>
          <p:nvPr/>
        </p:nvCxnSpPr>
        <p:spPr>
          <a:xfrm>
            <a:off x="10526632" y="3782979"/>
            <a:ext cx="221669" cy="1644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DB5A3BE-DDD6-47C0-89F1-D0F2E364B00E}"/>
              </a:ext>
            </a:extLst>
          </p:cNvPr>
          <p:cNvSpPr txBox="1"/>
          <p:nvPr/>
        </p:nvSpPr>
        <p:spPr>
          <a:xfrm>
            <a:off x="10540825" y="358487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136" name="Oval 135">
            <a:extLst>
              <a:ext uri="{FF2B5EF4-FFF2-40B4-BE49-F238E27FC236}">
                <a16:creationId xmlns:a16="http://schemas.microsoft.com/office/drawing/2014/main" id="{1886C626-6BA9-4898-8D57-0D1A6403DF83}"/>
              </a:ext>
            </a:extLst>
          </p:cNvPr>
          <p:cNvSpPr/>
          <p:nvPr/>
        </p:nvSpPr>
        <p:spPr>
          <a:xfrm>
            <a:off x="106326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37" name="Oval 136">
            <a:extLst>
              <a:ext uri="{FF2B5EF4-FFF2-40B4-BE49-F238E27FC236}">
                <a16:creationId xmlns:a16="http://schemas.microsoft.com/office/drawing/2014/main" id="{C118889E-D514-4EB4-958A-410C51649E66}"/>
              </a:ext>
            </a:extLst>
          </p:cNvPr>
          <p:cNvSpPr/>
          <p:nvPr/>
        </p:nvSpPr>
        <p:spPr>
          <a:xfrm>
            <a:off x="93126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38" name="Oval 137">
            <a:extLst>
              <a:ext uri="{FF2B5EF4-FFF2-40B4-BE49-F238E27FC236}">
                <a16:creationId xmlns:a16="http://schemas.microsoft.com/office/drawing/2014/main" id="{6ADC40BD-C996-4AD3-9049-FD201D978452}"/>
              </a:ext>
            </a:extLst>
          </p:cNvPr>
          <p:cNvSpPr/>
          <p:nvPr/>
        </p:nvSpPr>
        <p:spPr>
          <a:xfrm>
            <a:off x="93306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139" name="Oval 138">
            <a:extLst>
              <a:ext uri="{FF2B5EF4-FFF2-40B4-BE49-F238E27FC236}">
                <a16:creationId xmlns:a16="http://schemas.microsoft.com/office/drawing/2014/main" id="{B86DB8AE-C0E2-4D74-A530-64AC873D08C5}"/>
              </a:ext>
            </a:extLst>
          </p:cNvPr>
          <p:cNvSpPr/>
          <p:nvPr/>
        </p:nvSpPr>
        <p:spPr>
          <a:xfrm>
            <a:off x="93126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40" name="Oval 139">
            <a:extLst>
              <a:ext uri="{FF2B5EF4-FFF2-40B4-BE49-F238E27FC236}">
                <a16:creationId xmlns:a16="http://schemas.microsoft.com/office/drawing/2014/main" id="{E4B7A472-DA78-4BC3-B9F7-36A28D8E0CEB}"/>
              </a:ext>
            </a:extLst>
          </p:cNvPr>
          <p:cNvSpPr/>
          <p:nvPr/>
        </p:nvSpPr>
        <p:spPr>
          <a:xfrm>
            <a:off x="85815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41" name="Oval 140">
            <a:extLst>
              <a:ext uri="{FF2B5EF4-FFF2-40B4-BE49-F238E27FC236}">
                <a16:creationId xmlns:a16="http://schemas.microsoft.com/office/drawing/2014/main" id="{84B81B27-AF1C-4D89-86D2-A7B529998C4B}"/>
              </a:ext>
            </a:extLst>
          </p:cNvPr>
          <p:cNvSpPr/>
          <p:nvPr/>
        </p:nvSpPr>
        <p:spPr>
          <a:xfrm>
            <a:off x="85045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42" name="Oval 141">
            <a:extLst>
              <a:ext uri="{FF2B5EF4-FFF2-40B4-BE49-F238E27FC236}">
                <a16:creationId xmlns:a16="http://schemas.microsoft.com/office/drawing/2014/main" id="{192147D7-9AC6-432F-8C93-03FD8534C6CE}"/>
              </a:ext>
            </a:extLst>
          </p:cNvPr>
          <p:cNvSpPr/>
          <p:nvPr/>
        </p:nvSpPr>
        <p:spPr>
          <a:xfrm>
            <a:off x="7087620" y="34482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143" name="Oval 142">
            <a:extLst>
              <a:ext uri="{FF2B5EF4-FFF2-40B4-BE49-F238E27FC236}">
                <a16:creationId xmlns:a16="http://schemas.microsoft.com/office/drawing/2014/main" id="{5BFF16B9-4197-4CE5-ADC1-F3118100C789}"/>
              </a:ext>
            </a:extLst>
          </p:cNvPr>
          <p:cNvSpPr/>
          <p:nvPr/>
        </p:nvSpPr>
        <p:spPr>
          <a:xfrm>
            <a:off x="72171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44" name="Oval 143">
            <a:extLst>
              <a:ext uri="{FF2B5EF4-FFF2-40B4-BE49-F238E27FC236}">
                <a16:creationId xmlns:a16="http://schemas.microsoft.com/office/drawing/2014/main" id="{6F3FFADB-5483-4A77-9D0B-64ABC2FA7B94}"/>
              </a:ext>
            </a:extLst>
          </p:cNvPr>
          <p:cNvSpPr/>
          <p:nvPr/>
        </p:nvSpPr>
        <p:spPr>
          <a:xfrm>
            <a:off x="73297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45" name="Oval 144">
            <a:extLst>
              <a:ext uri="{FF2B5EF4-FFF2-40B4-BE49-F238E27FC236}">
                <a16:creationId xmlns:a16="http://schemas.microsoft.com/office/drawing/2014/main" id="{0F4B13B4-15FA-45D5-9348-B199E1F2FD3A}"/>
              </a:ext>
            </a:extLst>
          </p:cNvPr>
          <p:cNvSpPr/>
          <p:nvPr/>
        </p:nvSpPr>
        <p:spPr>
          <a:xfrm>
            <a:off x="78208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146" name="Straight Arrow Connector 145">
            <a:extLst>
              <a:ext uri="{FF2B5EF4-FFF2-40B4-BE49-F238E27FC236}">
                <a16:creationId xmlns:a16="http://schemas.microsoft.com/office/drawing/2014/main" id="{B33801FB-3C44-4318-849A-3937665A3104}"/>
              </a:ext>
            </a:extLst>
          </p:cNvPr>
          <p:cNvCxnSpPr>
            <a:cxnSpLocks/>
          </p:cNvCxnSpPr>
          <p:nvPr/>
        </p:nvCxnSpPr>
        <p:spPr>
          <a:xfrm>
            <a:off x="10608060" y="2190582"/>
            <a:ext cx="20751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E902A7BA-3239-47D2-9E5F-714B924F5603}"/>
              </a:ext>
            </a:extLst>
          </p:cNvPr>
          <p:cNvCxnSpPr>
            <a:cxnSpLocks/>
          </p:cNvCxnSpPr>
          <p:nvPr/>
        </p:nvCxnSpPr>
        <p:spPr>
          <a:xfrm flipH="1">
            <a:off x="11026680" y="2190582"/>
            <a:ext cx="190981"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E1D54DB2-802D-4692-97EB-A281DA20F536}"/>
              </a:ext>
            </a:extLst>
          </p:cNvPr>
          <p:cNvSpPr txBox="1"/>
          <p:nvPr/>
        </p:nvSpPr>
        <p:spPr>
          <a:xfrm>
            <a:off x="11099548" y="1969306"/>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149" name="TextBox 148">
            <a:extLst>
              <a:ext uri="{FF2B5EF4-FFF2-40B4-BE49-F238E27FC236}">
                <a16:creationId xmlns:a16="http://schemas.microsoft.com/office/drawing/2014/main" id="{C7D52C79-7527-403D-BADC-BF410E10723F}"/>
              </a:ext>
            </a:extLst>
          </p:cNvPr>
          <p:cNvSpPr txBox="1"/>
          <p:nvPr/>
        </p:nvSpPr>
        <p:spPr>
          <a:xfrm>
            <a:off x="10611812" y="1971995"/>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150" name="TextBox 149">
            <a:extLst>
              <a:ext uri="{FF2B5EF4-FFF2-40B4-BE49-F238E27FC236}">
                <a16:creationId xmlns:a16="http://schemas.microsoft.com/office/drawing/2014/main" id="{C4340AF9-8DB8-46C1-8CC6-94E34DDD1F02}"/>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grpSp>
        <p:nvGrpSpPr>
          <p:cNvPr id="75" name="Group 74">
            <a:extLst>
              <a:ext uri="{FF2B5EF4-FFF2-40B4-BE49-F238E27FC236}">
                <a16:creationId xmlns:a16="http://schemas.microsoft.com/office/drawing/2014/main" id="{AE93F610-2564-4185-9FBA-071F1301965D}"/>
              </a:ext>
            </a:extLst>
          </p:cNvPr>
          <p:cNvGrpSpPr/>
          <p:nvPr/>
        </p:nvGrpSpPr>
        <p:grpSpPr>
          <a:xfrm>
            <a:off x="6905895" y="5992421"/>
            <a:ext cx="2942305" cy="865579"/>
            <a:chOff x="6905895" y="5992421"/>
            <a:chExt cx="2942305" cy="865579"/>
          </a:xfrm>
        </p:grpSpPr>
        <p:sp>
          <p:nvSpPr>
            <p:cNvPr id="76" name="Rectangle 75">
              <a:extLst>
                <a:ext uri="{FF2B5EF4-FFF2-40B4-BE49-F238E27FC236}">
                  <a16:creationId xmlns:a16="http://schemas.microsoft.com/office/drawing/2014/main" id="{E7B84BC9-C229-46FA-8578-B974B6FA3DBB}"/>
                </a:ext>
              </a:extLst>
            </p:cNvPr>
            <p:cNvSpPr/>
            <p:nvPr/>
          </p:nvSpPr>
          <p:spPr>
            <a:xfrm>
              <a:off x="6905895" y="5992421"/>
              <a:ext cx="2932373" cy="86557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EFB00C6-1191-4459-8FBD-0082BE2A67C6}"/>
                </a:ext>
              </a:extLst>
            </p:cNvPr>
            <p:cNvSpPr/>
            <p:nvPr/>
          </p:nvSpPr>
          <p:spPr>
            <a:xfrm>
              <a:off x="7081096" y="63292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78" name="Straight Arrow Connector 77">
              <a:extLst>
                <a:ext uri="{FF2B5EF4-FFF2-40B4-BE49-F238E27FC236}">
                  <a16:creationId xmlns:a16="http://schemas.microsoft.com/office/drawing/2014/main" id="{A5A6A538-37C6-48A6-BAEC-22EF93BA66F1}"/>
                </a:ext>
              </a:extLst>
            </p:cNvPr>
            <p:cNvCxnSpPr>
              <a:cxnSpLocks/>
            </p:cNvCxnSpPr>
            <p:nvPr/>
          </p:nvCxnSpPr>
          <p:spPr>
            <a:xfrm>
              <a:off x="7073847" y="671598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7C6893F-5BFE-43D6-920D-D0B75FC9CB51}"/>
                </a:ext>
              </a:extLst>
            </p:cNvPr>
            <p:cNvSpPr txBox="1"/>
            <p:nvPr/>
          </p:nvSpPr>
          <p:spPr>
            <a:xfrm>
              <a:off x="7105301" y="651210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80" name="TextBox 79">
              <a:extLst>
                <a:ext uri="{FF2B5EF4-FFF2-40B4-BE49-F238E27FC236}">
                  <a16:creationId xmlns:a16="http://schemas.microsoft.com/office/drawing/2014/main" id="{CC69B7A3-CFF6-468E-9A97-C84D9B0FF229}"/>
                </a:ext>
              </a:extLst>
            </p:cNvPr>
            <p:cNvSpPr txBox="1"/>
            <p:nvPr/>
          </p:nvSpPr>
          <p:spPr>
            <a:xfrm>
              <a:off x="7331309" y="629755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81" name="TextBox 80">
              <a:extLst>
                <a:ext uri="{FF2B5EF4-FFF2-40B4-BE49-F238E27FC236}">
                  <a16:creationId xmlns:a16="http://schemas.microsoft.com/office/drawing/2014/main" id="{56BAB8C4-7BAD-4606-AABB-4F4B5A22A7F7}"/>
                </a:ext>
              </a:extLst>
            </p:cNvPr>
            <p:cNvSpPr txBox="1"/>
            <p:nvPr/>
          </p:nvSpPr>
          <p:spPr>
            <a:xfrm>
              <a:off x="7331309" y="656016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82" name="TextBox 81">
              <a:extLst>
                <a:ext uri="{FF2B5EF4-FFF2-40B4-BE49-F238E27FC236}">
                  <a16:creationId xmlns:a16="http://schemas.microsoft.com/office/drawing/2014/main" id="{D2F4494A-E151-4821-AACD-A8E2D81C8167}"/>
                </a:ext>
              </a:extLst>
            </p:cNvPr>
            <p:cNvSpPr txBox="1"/>
            <p:nvPr/>
          </p:nvSpPr>
          <p:spPr>
            <a:xfrm>
              <a:off x="7331309" y="6030076"/>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83" name="Rectangle 82">
              <a:extLst>
                <a:ext uri="{FF2B5EF4-FFF2-40B4-BE49-F238E27FC236}">
                  <a16:creationId xmlns:a16="http://schemas.microsoft.com/office/drawing/2014/main" id="{36B5F15E-275F-4F54-A31D-AE3F2E2EBBA6}"/>
                </a:ext>
              </a:extLst>
            </p:cNvPr>
            <p:cNvSpPr/>
            <p:nvPr/>
          </p:nvSpPr>
          <p:spPr>
            <a:xfrm>
              <a:off x="7081096" y="6061948"/>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3" name="Table 2">
            <a:extLst>
              <a:ext uri="{FF2B5EF4-FFF2-40B4-BE49-F238E27FC236}">
                <a16:creationId xmlns:a16="http://schemas.microsoft.com/office/drawing/2014/main" id="{DB0A77E1-2253-48A0-B3F5-F0C639A54055}"/>
              </a:ext>
            </a:extLst>
          </p:cNvPr>
          <p:cNvGraphicFramePr>
            <a:graphicFrameLocks noGrp="1"/>
          </p:cNvGraphicFramePr>
          <p:nvPr>
            <p:extLst>
              <p:ext uri="{D42A27DB-BD31-4B8C-83A1-F6EECF244321}">
                <p14:modId xmlns:p14="http://schemas.microsoft.com/office/powerpoint/2010/main" val="3011873351"/>
              </p:ext>
            </p:extLst>
          </p:nvPr>
        </p:nvGraphicFramePr>
        <p:xfrm>
          <a:off x="2" y="551265"/>
          <a:ext cx="6905893" cy="5954080"/>
        </p:xfrm>
        <a:graphic>
          <a:graphicData uri="http://schemas.openxmlformats.org/drawingml/2006/table">
            <a:tbl>
              <a:tblPr/>
              <a:tblGrid>
                <a:gridCol w="1331629">
                  <a:extLst>
                    <a:ext uri="{9D8B030D-6E8A-4147-A177-3AD203B41FA5}">
                      <a16:colId xmlns:a16="http://schemas.microsoft.com/office/drawing/2014/main" val="3051678199"/>
                    </a:ext>
                  </a:extLst>
                </a:gridCol>
                <a:gridCol w="464522">
                  <a:extLst>
                    <a:ext uri="{9D8B030D-6E8A-4147-A177-3AD203B41FA5}">
                      <a16:colId xmlns:a16="http://schemas.microsoft.com/office/drawing/2014/main" val="3818917198"/>
                    </a:ext>
                  </a:extLst>
                </a:gridCol>
                <a:gridCol w="464522">
                  <a:extLst>
                    <a:ext uri="{9D8B030D-6E8A-4147-A177-3AD203B41FA5}">
                      <a16:colId xmlns:a16="http://schemas.microsoft.com/office/drawing/2014/main" val="2502017214"/>
                    </a:ext>
                  </a:extLst>
                </a:gridCol>
                <a:gridCol w="464522">
                  <a:extLst>
                    <a:ext uri="{9D8B030D-6E8A-4147-A177-3AD203B41FA5}">
                      <a16:colId xmlns:a16="http://schemas.microsoft.com/office/drawing/2014/main" val="3536245420"/>
                    </a:ext>
                  </a:extLst>
                </a:gridCol>
                <a:gridCol w="464522">
                  <a:extLst>
                    <a:ext uri="{9D8B030D-6E8A-4147-A177-3AD203B41FA5}">
                      <a16:colId xmlns:a16="http://schemas.microsoft.com/office/drawing/2014/main" val="2118683051"/>
                    </a:ext>
                  </a:extLst>
                </a:gridCol>
                <a:gridCol w="464522">
                  <a:extLst>
                    <a:ext uri="{9D8B030D-6E8A-4147-A177-3AD203B41FA5}">
                      <a16:colId xmlns:a16="http://schemas.microsoft.com/office/drawing/2014/main" val="1498609912"/>
                    </a:ext>
                  </a:extLst>
                </a:gridCol>
                <a:gridCol w="464522">
                  <a:extLst>
                    <a:ext uri="{9D8B030D-6E8A-4147-A177-3AD203B41FA5}">
                      <a16:colId xmlns:a16="http://schemas.microsoft.com/office/drawing/2014/main" val="3134637450"/>
                    </a:ext>
                  </a:extLst>
                </a:gridCol>
                <a:gridCol w="464522">
                  <a:extLst>
                    <a:ext uri="{9D8B030D-6E8A-4147-A177-3AD203B41FA5}">
                      <a16:colId xmlns:a16="http://schemas.microsoft.com/office/drawing/2014/main" val="4688783"/>
                    </a:ext>
                  </a:extLst>
                </a:gridCol>
                <a:gridCol w="464522">
                  <a:extLst>
                    <a:ext uri="{9D8B030D-6E8A-4147-A177-3AD203B41FA5}">
                      <a16:colId xmlns:a16="http://schemas.microsoft.com/office/drawing/2014/main" val="2195086470"/>
                    </a:ext>
                  </a:extLst>
                </a:gridCol>
                <a:gridCol w="464522">
                  <a:extLst>
                    <a:ext uri="{9D8B030D-6E8A-4147-A177-3AD203B41FA5}">
                      <a16:colId xmlns:a16="http://schemas.microsoft.com/office/drawing/2014/main" val="1056430622"/>
                    </a:ext>
                  </a:extLst>
                </a:gridCol>
                <a:gridCol w="464522">
                  <a:extLst>
                    <a:ext uri="{9D8B030D-6E8A-4147-A177-3AD203B41FA5}">
                      <a16:colId xmlns:a16="http://schemas.microsoft.com/office/drawing/2014/main" val="4053287646"/>
                    </a:ext>
                  </a:extLst>
                </a:gridCol>
                <a:gridCol w="464522">
                  <a:extLst>
                    <a:ext uri="{9D8B030D-6E8A-4147-A177-3AD203B41FA5}">
                      <a16:colId xmlns:a16="http://schemas.microsoft.com/office/drawing/2014/main" val="714751993"/>
                    </a:ext>
                  </a:extLst>
                </a:gridCol>
                <a:gridCol w="464522">
                  <a:extLst>
                    <a:ext uri="{9D8B030D-6E8A-4147-A177-3AD203B41FA5}">
                      <a16:colId xmlns:a16="http://schemas.microsoft.com/office/drawing/2014/main" val="3259168854"/>
                    </a:ext>
                  </a:extLst>
                </a:gridCol>
              </a:tblGrid>
              <a:tr h="129296">
                <a:tc rowSpan="2">
                  <a:txBody>
                    <a:bodyPr/>
                    <a:lstStyle/>
                    <a:p>
                      <a:pPr algn="ctr" fontAlgn="ctr"/>
                      <a:r>
                        <a:rPr lang="en-US" sz="800" b="1" i="0" u="none" strike="noStrike">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70941122"/>
                  </a:ext>
                </a:extLst>
              </a:tr>
              <a:tr h="135760">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65449314"/>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D*</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(0.42)**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dirty="0">
                          <a:solidFill>
                            <a:srgbClr val="000000"/>
                          </a:solidFill>
                          <a:effectLst/>
                          <a:latin typeface="Century Gothic" panose="020B0502020202020204" pitchFamily="34" charset="0"/>
                        </a:rPr>
                        <a:t>C</a:t>
                      </a:r>
                    </a:p>
                    <a:p>
                      <a:pPr algn="ctr" fontAlgn="ctr"/>
                      <a:r>
                        <a:rPr lang="en-US" sz="800" b="0" i="0" u="none" strike="noStrike" dirty="0">
                          <a:solidFill>
                            <a:srgbClr val="000000"/>
                          </a:solidFill>
                          <a:effectLst/>
                          <a:latin typeface="Century Gothic" panose="020B0502020202020204" pitchFamily="34" charset="0"/>
                        </a:rPr>
                        <a:t>(0.21)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38001832"/>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339525494"/>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52085545"/>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727463776"/>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702114516"/>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103434"/>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585884920"/>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0199365"/>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4043709"/>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57844636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936956604"/>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(0.76)</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01402798"/>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79753221"/>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(0.05)</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98428064"/>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4771101"/>
                  </a:ext>
                </a:extLst>
              </a:tr>
              <a:tr h="258592">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8975522"/>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58891507"/>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00809513"/>
                  </a:ext>
                </a:extLst>
              </a:tr>
              <a:tr h="258592">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8141744"/>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21908837"/>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48684959"/>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56102282"/>
                  </a:ext>
                </a:extLst>
              </a:tr>
            </a:tbl>
          </a:graphicData>
        </a:graphic>
      </p:graphicFrame>
    </p:spTree>
    <p:extLst>
      <p:ext uri="{BB962C8B-B14F-4D97-AF65-F5344CB8AC3E}">
        <p14:creationId xmlns:p14="http://schemas.microsoft.com/office/powerpoint/2010/main" val="2375066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15</a:t>
            </a:fld>
            <a:endParaRPr lang="en-US" dirty="0"/>
          </a:p>
        </p:txBody>
      </p:sp>
      <p:sp>
        <p:nvSpPr>
          <p:cNvPr id="7" name="Text Placeholder 6"/>
          <p:cNvSpPr>
            <a:spLocks noGrp="1"/>
          </p:cNvSpPr>
          <p:nvPr>
            <p:ph type="body" sz="quarter" idx="14"/>
          </p:nvPr>
        </p:nvSpPr>
        <p:spPr>
          <a:xfrm>
            <a:off x="990003" y="6505344"/>
            <a:ext cx="5915893" cy="302112"/>
          </a:xfrm>
        </p:spPr>
        <p:txBody>
          <a:bodyPr numCol="1">
            <a:noAutofit/>
          </a:bodyPr>
          <a:lstStyle/>
          <a:p>
            <a:pPr>
              <a:spcBef>
                <a:spcPts val="0"/>
              </a:spcBef>
            </a:pPr>
            <a:endParaRPr lang="en-US" sz="800" dirty="0">
              <a:latin typeface="Century Gothic" panose="020B0502020202020204" pitchFamily="34" charset="0"/>
            </a:endParaRPr>
          </a:p>
        </p:txBody>
      </p:sp>
      <p:pic>
        <p:nvPicPr>
          <p:cNvPr id="9" name="Picture 8">
            <a:extLst>
              <a:ext uri="{FF2B5EF4-FFF2-40B4-BE49-F238E27FC236}">
                <a16:creationId xmlns:a16="http://schemas.microsoft.com/office/drawing/2014/main" id="{B57E8E8A-C8A9-47CC-94D8-4732752CADA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445"/>
          <a:stretch/>
        </p:blipFill>
        <p:spPr>
          <a:xfrm>
            <a:off x="0" y="551264"/>
            <a:ext cx="5696471" cy="6306736"/>
          </a:xfrm>
          <a:prstGeom prst="rect">
            <a:avLst/>
          </a:prstGeom>
          <a:ln w="3175">
            <a:solidFill>
              <a:schemeClr val="tx1"/>
            </a:solidFill>
          </a:ln>
        </p:spPr>
      </p:pic>
      <p:pic>
        <p:nvPicPr>
          <p:cNvPr id="13" name="Picture 12">
            <a:extLst>
              <a:ext uri="{FF2B5EF4-FFF2-40B4-BE49-F238E27FC236}">
                <a16:creationId xmlns:a16="http://schemas.microsoft.com/office/drawing/2014/main" id="{3DC78CA6-2153-4015-838E-F0800E623B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445"/>
          <a:stretch/>
        </p:blipFill>
        <p:spPr>
          <a:xfrm>
            <a:off x="6495529" y="551264"/>
            <a:ext cx="5696471" cy="6306736"/>
          </a:xfrm>
          <a:prstGeom prst="rect">
            <a:avLst/>
          </a:prstGeom>
          <a:ln w="3175">
            <a:solidFill>
              <a:schemeClr val="tx1"/>
            </a:solidFill>
          </a:ln>
        </p:spPr>
      </p:pic>
      <p:sp>
        <p:nvSpPr>
          <p:cNvPr id="5" name="Title 4"/>
          <p:cNvSpPr>
            <a:spLocks noGrp="1"/>
          </p:cNvSpPr>
          <p:nvPr>
            <p:ph type="ctrTitle"/>
          </p:nvPr>
        </p:nvSpPr>
        <p:spPr/>
        <p:txBody>
          <a:bodyPr/>
          <a:lstStyle/>
          <a:p>
            <a:r>
              <a:rPr lang="en-US" dirty="0"/>
              <a:t>Future Scenario – Traffic Volume</a:t>
            </a:r>
          </a:p>
        </p:txBody>
      </p:sp>
      <p:sp>
        <p:nvSpPr>
          <p:cNvPr id="150" name="TextBox 149">
            <a:extLst>
              <a:ext uri="{FF2B5EF4-FFF2-40B4-BE49-F238E27FC236}">
                <a16:creationId xmlns:a16="http://schemas.microsoft.com/office/drawing/2014/main" id="{C4340AF9-8DB8-46C1-8CC6-94E34DDD1F02}"/>
              </a:ext>
            </a:extLst>
          </p:cNvPr>
          <p:cNvSpPr txBox="1"/>
          <p:nvPr/>
        </p:nvSpPr>
        <p:spPr>
          <a:xfrm>
            <a:off x="0" y="6550223"/>
            <a:ext cx="1928902" cy="307777"/>
          </a:xfrm>
          <a:prstGeom prst="rect">
            <a:avLst/>
          </a:prstGeom>
          <a:noFill/>
        </p:spPr>
        <p:txBody>
          <a:bodyPr wrap="square" rtlCol="0">
            <a:spAutoFit/>
          </a:bodyPr>
          <a:lstStyle/>
          <a:p>
            <a:r>
              <a:rPr lang="en-US" sz="1400" b="1" dirty="0">
                <a:latin typeface="Century Gothic" pitchFamily="34" charset="0"/>
              </a:rPr>
              <a:t>Weekday AM Peak</a:t>
            </a:r>
          </a:p>
        </p:txBody>
      </p:sp>
      <p:sp>
        <p:nvSpPr>
          <p:cNvPr id="56" name="TextBox 55">
            <a:extLst>
              <a:ext uri="{FF2B5EF4-FFF2-40B4-BE49-F238E27FC236}">
                <a16:creationId xmlns:a16="http://schemas.microsoft.com/office/drawing/2014/main" id="{AFCE2B3D-4446-4CB8-BAC3-54A854B085A1}"/>
              </a:ext>
            </a:extLst>
          </p:cNvPr>
          <p:cNvSpPr txBox="1"/>
          <p:nvPr/>
        </p:nvSpPr>
        <p:spPr>
          <a:xfrm>
            <a:off x="6489477" y="6550223"/>
            <a:ext cx="1928902" cy="307777"/>
          </a:xfrm>
          <a:prstGeom prst="rect">
            <a:avLst/>
          </a:prstGeom>
          <a:noFill/>
        </p:spPr>
        <p:txBody>
          <a:bodyPr wrap="square" rtlCol="0">
            <a:spAutoFit/>
          </a:bodyPr>
          <a:lstStyle/>
          <a:p>
            <a:r>
              <a:rPr lang="en-US" sz="1400" b="1" dirty="0">
                <a:latin typeface="Century Gothic" pitchFamily="34" charset="0"/>
              </a:rPr>
              <a:t>Weekday PM Peak</a:t>
            </a:r>
          </a:p>
        </p:txBody>
      </p:sp>
    </p:spTree>
    <p:extLst>
      <p:ext uri="{BB962C8B-B14F-4D97-AF65-F5344CB8AC3E}">
        <p14:creationId xmlns:p14="http://schemas.microsoft.com/office/powerpoint/2010/main" val="2270559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16</a:t>
            </a:fld>
            <a:endParaRPr lang="en-US" dirty="0"/>
          </a:p>
        </p:txBody>
      </p:sp>
      <p:sp>
        <p:nvSpPr>
          <p:cNvPr id="5" name="Title 4"/>
          <p:cNvSpPr>
            <a:spLocks noGrp="1"/>
          </p:cNvSpPr>
          <p:nvPr>
            <p:ph type="ctrTitle"/>
          </p:nvPr>
        </p:nvSpPr>
        <p:spPr/>
        <p:txBody>
          <a:bodyPr/>
          <a:lstStyle/>
          <a:p>
            <a:r>
              <a:rPr lang="en-US" dirty="0"/>
              <a:t>Future Scenario – AM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pic>
        <p:nvPicPr>
          <p:cNvPr id="206" name="Picture 205">
            <a:extLst>
              <a:ext uri="{FF2B5EF4-FFF2-40B4-BE49-F238E27FC236}">
                <a16:creationId xmlns:a16="http://schemas.microsoft.com/office/drawing/2014/main" id="{1369B105-FD3F-4317-B87C-4783E1BA6C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033" y="0"/>
            <a:ext cx="5299365" cy="6858000"/>
          </a:xfrm>
          <a:prstGeom prst="rect">
            <a:avLst/>
          </a:prstGeom>
          <a:ln w="3175">
            <a:solidFill>
              <a:schemeClr val="tx1"/>
            </a:solidFill>
          </a:ln>
        </p:spPr>
      </p:pic>
      <p:sp>
        <p:nvSpPr>
          <p:cNvPr id="207" name="Oval 206">
            <a:extLst>
              <a:ext uri="{FF2B5EF4-FFF2-40B4-BE49-F238E27FC236}">
                <a16:creationId xmlns:a16="http://schemas.microsoft.com/office/drawing/2014/main" id="{83436A6C-8A36-496A-B755-4C8E3D0CC7E5}"/>
              </a:ext>
            </a:extLst>
          </p:cNvPr>
          <p:cNvSpPr/>
          <p:nvPr/>
        </p:nvSpPr>
        <p:spPr>
          <a:xfrm>
            <a:off x="89301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08" name="Oval 207">
            <a:extLst>
              <a:ext uri="{FF2B5EF4-FFF2-40B4-BE49-F238E27FC236}">
                <a16:creationId xmlns:a16="http://schemas.microsoft.com/office/drawing/2014/main" id="{5629B321-721F-44D4-A896-7749630B5D30}"/>
              </a:ext>
            </a:extLst>
          </p:cNvPr>
          <p:cNvSpPr/>
          <p:nvPr/>
        </p:nvSpPr>
        <p:spPr>
          <a:xfrm>
            <a:off x="98505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09" name="Oval 208">
            <a:extLst>
              <a:ext uri="{FF2B5EF4-FFF2-40B4-BE49-F238E27FC236}">
                <a16:creationId xmlns:a16="http://schemas.microsoft.com/office/drawing/2014/main" id="{697E70B1-C658-41B3-AEC4-52B712D7FE03}"/>
              </a:ext>
            </a:extLst>
          </p:cNvPr>
          <p:cNvSpPr/>
          <p:nvPr/>
        </p:nvSpPr>
        <p:spPr>
          <a:xfrm>
            <a:off x="97921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210" name="Oval 209">
            <a:extLst>
              <a:ext uri="{FF2B5EF4-FFF2-40B4-BE49-F238E27FC236}">
                <a16:creationId xmlns:a16="http://schemas.microsoft.com/office/drawing/2014/main" id="{D93ADEAB-8C10-48B3-96B2-A2B5D42B0D58}"/>
              </a:ext>
            </a:extLst>
          </p:cNvPr>
          <p:cNvSpPr/>
          <p:nvPr/>
        </p:nvSpPr>
        <p:spPr>
          <a:xfrm>
            <a:off x="99922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11" name="Oval 210">
            <a:extLst>
              <a:ext uri="{FF2B5EF4-FFF2-40B4-BE49-F238E27FC236}">
                <a16:creationId xmlns:a16="http://schemas.microsoft.com/office/drawing/2014/main" id="{C23BC0D9-C6A5-444E-8E2A-A34F43941DB6}"/>
              </a:ext>
            </a:extLst>
          </p:cNvPr>
          <p:cNvSpPr/>
          <p:nvPr/>
        </p:nvSpPr>
        <p:spPr>
          <a:xfrm>
            <a:off x="99922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212" name="Oval 211">
            <a:extLst>
              <a:ext uri="{FF2B5EF4-FFF2-40B4-BE49-F238E27FC236}">
                <a16:creationId xmlns:a16="http://schemas.microsoft.com/office/drawing/2014/main" id="{5CACCFCA-4203-4DFA-841B-F74D0F1CC3FF}"/>
              </a:ext>
            </a:extLst>
          </p:cNvPr>
          <p:cNvSpPr/>
          <p:nvPr/>
        </p:nvSpPr>
        <p:spPr>
          <a:xfrm>
            <a:off x="100002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13" name="Oval 212">
            <a:extLst>
              <a:ext uri="{FF2B5EF4-FFF2-40B4-BE49-F238E27FC236}">
                <a16:creationId xmlns:a16="http://schemas.microsoft.com/office/drawing/2014/main" id="{226EAE26-5F68-4E50-B2E0-93D208B215B1}"/>
              </a:ext>
            </a:extLst>
          </p:cNvPr>
          <p:cNvSpPr/>
          <p:nvPr/>
        </p:nvSpPr>
        <p:spPr>
          <a:xfrm>
            <a:off x="100080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214" name="Oval 213">
            <a:extLst>
              <a:ext uri="{FF2B5EF4-FFF2-40B4-BE49-F238E27FC236}">
                <a16:creationId xmlns:a16="http://schemas.microsoft.com/office/drawing/2014/main" id="{40BC51C2-D056-415E-97E5-CADE42931EF6}"/>
              </a:ext>
            </a:extLst>
          </p:cNvPr>
          <p:cNvSpPr/>
          <p:nvPr/>
        </p:nvSpPr>
        <p:spPr>
          <a:xfrm>
            <a:off x="100080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15" name="Oval 214">
            <a:extLst>
              <a:ext uri="{FF2B5EF4-FFF2-40B4-BE49-F238E27FC236}">
                <a16:creationId xmlns:a16="http://schemas.microsoft.com/office/drawing/2014/main" id="{90D821E1-B9C8-4286-ABCD-AFBE34D576CC}"/>
              </a:ext>
            </a:extLst>
          </p:cNvPr>
          <p:cNvSpPr/>
          <p:nvPr/>
        </p:nvSpPr>
        <p:spPr>
          <a:xfrm>
            <a:off x="9934610" y="3651551"/>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F</a:t>
            </a:r>
          </a:p>
        </p:txBody>
      </p:sp>
      <p:sp>
        <p:nvSpPr>
          <p:cNvPr id="216" name="Oval 215">
            <a:extLst>
              <a:ext uri="{FF2B5EF4-FFF2-40B4-BE49-F238E27FC236}">
                <a16:creationId xmlns:a16="http://schemas.microsoft.com/office/drawing/2014/main" id="{B213B81A-AEEE-4719-9A46-496CBBC9D8F9}"/>
              </a:ext>
            </a:extLst>
          </p:cNvPr>
          <p:cNvSpPr/>
          <p:nvPr/>
        </p:nvSpPr>
        <p:spPr>
          <a:xfrm>
            <a:off x="108351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217" name="Oval 216">
            <a:extLst>
              <a:ext uri="{FF2B5EF4-FFF2-40B4-BE49-F238E27FC236}">
                <a16:creationId xmlns:a16="http://schemas.microsoft.com/office/drawing/2014/main" id="{EECAC494-6785-4627-8E99-45A3A213C5A4}"/>
              </a:ext>
            </a:extLst>
          </p:cNvPr>
          <p:cNvSpPr/>
          <p:nvPr/>
        </p:nvSpPr>
        <p:spPr>
          <a:xfrm>
            <a:off x="108385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 C</a:t>
            </a:r>
          </a:p>
          <a:p>
            <a:pPr algn="ctr"/>
            <a:endParaRPr lang="en-US" sz="1000" b="1" dirty="0"/>
          </a:p>
        </p:txBody>
      </p:sp>
      <p:sp>
        <p:nvSpPr>
          <p:cNvPr id="218" name="Oval 217">
            <a:extLst>
              <a:ext uri="{FF2B5EF4-FFF2-40B4-BE49-F238E27FC236}">
                <a16:creationId xmlns:a16="http://schemas.microsoft.com/office/drawing/2014/main" id="{B3399690-E22B-4ACA-BFBC-F96C1E7D7B8E}"/>
              </a:ext>
            </a:extLst>
          </p:cNvPr>
          <p:cNvSpPr/>
          <p:nvPr/>
        </p:nvSpPr>
        <p:spPr>
          <a:xfrm>
            <a:off x="107652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219" name="Oval 218">
            <a:extLst>
              <a:ext uri="{FF2B5EF4-FFF2-40B4-BE49-F238E27FC236}">
                <a16:creationId xmlns:a16="http://schemas.microsoft.com/office/drawing/2014/main" id="{6429D98B-EC71-48D6-8CCE-22257C4F8907}"/>
              </a:ext>
            </a:extLst>
          </p:cNvPr>
          <p:cNvSpPr/>
          <p:nvPr/>
        </p:nvSpPr>
        <p:spPr>
          <a:xfrm>
            <a:off x="106311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20" name="Oval 219">
            <a:extLst>
              <a:ext uri="{FF2B5EF4-FFF2-40B4-BE49-F238E27FC236}">
                <a16:creationId xmlns:a16="http://schemas.microsoft.com/office/drawing/2014/main" id="{192E6E63-6DC1-4328-A2FC-7FBEE942E2B2}"/>
              </a:ext>
            </a:extLst>
          </p:cNvPr>
          <p:cNvSpPr/>
          <p:nvPr/>
        </p:nvSpPr>
        <p:spPr>
          <a:xfrm>
            <a:off x="93111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221" name="Oval 220">
            <a:extLst>
              <a:ext uri="{FF2B5EF4-FFF2-40B4-BE49-F238E27FC236}">
                <a16:creationId xmlns:a16="http://schemas.microsoft.com/office/drawing/2014/main" id="{1D6E55DB-9C8A-417A-B752-CFD32573C30E}"/>
              </a:ext>
            </a:extLst>
          </p:cNvPr>
          <p:cNvSpPr/>
          <p:nvPr/>
        </p:nvSpPr>
        <p:spPr>
          <a:xfrm>
            <a:off x="93291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222" name="Oval 221">
            <a:extLst>
              <a:ext uri="{FF2B5EF4-FFF2-40B4-BE49-F238E27FC236}">
                <a16:creationId xmlns:a16="http://schemas.microsoft.com/office/drawing/2014/main" id="{27A016CF-96B6-4104-A0BC-CADAE8C188D8}"/>
              </a:ext>
            </a:extLst>
          </p:cNvPr>
          <p:cNvSpPr/>
          <p:nvPr/>
        </p:nvSpPr>
        <p:spPr>
          <a:xfrm>
            <a:off x="93111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223" name="Oval 222">
            <a:extLst>
              <a:ext uri="{FF2B5EF4-FFF2-40B4-BE49-F238E27FC236}">
                <a16:creationId xmlns:a16="http://schemas.microsoft.com/office/drawing/2014/main" id="{E4F49326-87DB-486F-857C-FDAFECF88E1F}"/>
              </a:ext>
            </a:extLst>
          </p:cNvPr>
          <p:cNvSpPr/>
          <p:nvPr/>
        </p:nvSpPr>
        <p:spPr>
          <a:xfrm>
            <a:off x="85800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24" name="Oval 223">
            <a:extLst>
              <a:ext uri="{FF2B5EF4-FFF2-40B4-BE49-F238E27FC236}">
                <a16:creationId xmlns:a16="http://schemas.microsoft.com/office/drawing/2014/main" id="{CCBBE89A-959A-4E3A-AC3E-B61A81B3EACF}"/>
              </a:ext>
            </a:extLst>
          </p:cNvPr>
          <p:cNvSpPr/>
          <p:nvPr/>
        </p:nvSpPr>
        <p:spPr>
          <a:xfrm>
            <a:off x="85030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25" name="Oval 224">
            <a:extLst>
              <a:ext uri="{FF2B5EF4-FFF2-40B4-BE49-F238E27FC236}">
                <a16:creationId xmlns:a16="http://schemas.microsoft.com/office/drawing/2014/main" id="{D1DC4864-2F1E-48BD-9C2C-485D3B56592B}"/>
              </a:ext>
            </a:extLst>
          </p:cNvPr>
          <p:cNvSpPr/>
          <p:nvPr/>
        </p:nvSpPr>
        <p:spPr>
          <a:xfrm>
            <a:off x="7086120" y="3448217"/>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F</a:t>
            </a:r>
          </a:p>
        </p:txBody>
      </p:sp>
      <p:sp>
        <p:nvSpPr>
          <p:cNvPr id="226" name="Oval 225">
            <a:extLst>
              <a:ext uri="{FF2B5EF4-FFF2-40B4-BE49-F238E27FC236}">
                <a16:creationId xmlns:a16="http://schemas.microsoft.com/office/drawing/2014/main" id="{F9DAF12B-9998-421D-97E8-818F6181C98E}"/>
              </a:ext>
            </a:extLst>
          </p:cNvPr>
          <p:cNvSpPr/>
          <p:nvPr/>
        </p:nvSpPr>
        <p:spPr>
          <a:xfrm>
            <a:off x="72156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227" name="Oval 226">
            <a:extLst>
              <a:ext uri="{FF2B5EF4-FFF2-40B4-BE49-F238E27FC236}">
                <a16:creationId xmlns:a16="http://schemas.microsoft.com/office/drawing/2014/main" id="{155446A3-BC92-4E54-B4DB-3E3A3B12D267}"/>
              </a:ext>
            </a:extLst>
          </p:cNvPr>
          <p:cNvSpPr/>
          <p:nvPr/>
        </p:nvSpPr>
        <p:spPr>
          <a:xfrm>
            <a:off x="73282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228" name="Oval 227">
            <a:extLst>
              <a:ext uri="{FF2B5EF4-FFF2-40B4-BE49-F238E27FC236}">
                <a16:creationId xmlns:a16="http://schemas.microsoft.com/office/drawing/2014/main" id="{4E0482AA-CB16-461A-AD6A-EC551F84C65A}"/>
              </a:ext>
            </a:extLst>
          </p:cNvPr>
          <p:cNvSpPr/>
          <p:nvPr/>
        </p:nvSpPr>
        <p:spPr>
          <a:xfrm>
            <a:off x="78193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229" name="Straight Arrow Connector 228">
            <a:extLst>
              <a:ext uri="{FF2B5EF4-FFF2-40B4-BE49-F238E27FC236}">
                <a16:creationId xmlns:a16="http://schemas.microsoft.com/office/drawing/2014/main" id="{0EC4AA94-1458-4D2B-84C5-99456C2678B5}"/>
              </a:ext>
            </a:extLst>
          </p:cNvPr>
          <p:cNvCxnSpPr>
            <a:cxnSpLocks/>
          </p:cNvCxnSpPr>
          <p:nvPr/>
        </p:nvCxnSpPr>
        <p:spPr>
          <a:xfrm flipH="1" flipV="1">
            <a:off x="7181454" y="3660971"/>
            <a:ext cx="22080" cy="192566"/>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30" name="TextBox 229">
            <a:extLst>
              <a:ext uri="{FF2B5EF4-FFF2-40B4-BE49-F238E27FC236}">
                <a16:creationId xmlns:a16="http://schemas.microsoft.com/office/drawing/2014/main" id="{845713E6-BEF0-45C6-8DB9-31C516D35F53}"/>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AM Peak</a:t>
            </a:r>
          </a:p>
        </p:txBody>
      </p:sp>
      <p:cxnSp>
        <p:nvCxnSpPr>
          <p:cNvPr id="237" name="Straight Arrow Connector 236">
            <a:extLst>
              <a:ext uri="{FF2B5EF4-FFF2-40B4-BE49-F238E27FC236}">
                <a16:creationId xmlns:a16="http://schemas.microsoft.com/office/drawing/2014/main" id="{13AA04E4-5BC9-4465-BF26-7C95039B80E0}"/>
              </a:ext>
            </a:extLst>
          </p:cNvPr>
          <p:cNvCxnSpPr>
            <a:cxnSpLocks/>
          </p:cNvCxnSpPr>
          <p:nvPr/>
        </p:nvCxnSpPr>
        <p:spPr>
          <a:xfrm flipH="1" flipV="1">
            <a:off x="7315200" y="3548986"/>
            <a:ext cx="214942" cy="14165"/>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6B2FF0D2-D0A6-4013-8AC0-FACE43669707}"/>
              </a:ext>
            </a:extLst>
          </p:cNvPr>
          <p:cNvSpPr txBox="1"/>
          <p:nvPr/>
        </p:nvSpPr>
        <p:spPr>
          <a:xfrm>
            <a:off x="7374358" y="3335183"/>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239" name="TextBox 238">
            <a:extLst>
              <a:ext uri="{FF2B5EF4-FFF2-40B4-BE49-F238E27FC236}">
                <a16:creationId xmlns:a16="http://schemas.microsoft.com/office/drawing/2014/main" id="{F1E65B99-B59B-473E-9A1C-6D2E16C93B26}"/>
              </a:ext>
            </a:extLst>
          </p:cNvPr>
          <p:cNvSpPr txBox="1"/>
          <p:nvPr/>
        </p:nvSpPr>
        <p:spPr>
          <a:xfrm>
            <a:off x="7196741" y="3663806"/>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grpSp>
        <p:nvGrpSpPr>
          <p:cNvPr id="240" name="Group 239">
            <a:extLst>
              <a:ext uri="{FF2B5EF4-FFF2-40B4-BE49-F238E27FC236}">
                <a16:creationId xmlns:a16="http://schemas.microsoft.com/office/drawing/2014/main" id="{BCFC9B01-5E33-4DE9-A928-A6B9CFAE901B}"/>
              </a:ext>
            </a:extLst>
          </p:cNvPr>
          <p:cNvGrpSpPr/>
          <p:nvPr/>
        </p:nvGrpSpPr>
        <p:grpSpPr>
          <a:xfrm>
            <a:off x="6905895" y="5992421"/>
            <a:ext cx="2942305" cy="865579"/>
            <a:chOff x="6905895" y="5992421"/>
            <a:chExt cx="2942305" cy="865579"/>
          </a:xfrm>
        </p:grpSpPr>
        <p:sp>
          <p:nvSpPr>
            <p:cNvPr id="241" name="Rectangle 240">
              <a:extLst>
                <a:ext uri="{FF2B5EF4-FFF2-40B4-BE49-F238E27FC236}">
                  <a16:creationId xmlns:a16="http://schemas.microsoft.com/office/drawing/2014/main" id="{4BE47D32-1AB9-4F47-820A-08C096D9D1EF}"/>
                </a:ext>
              </a:extLst>
            </p:cNvPr>
            <p:cNvSpPr/>
            <p:nvPr/>
          </p:nvSpPr>
          <p:spPr>
            <a:xfrm>
              <a:off x="6905895" y="5992421"/>
              <a:ext cx="2932373" cy="86557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80150E28-9EF0-48F4-AAE8-0E760F2029AA}"/>
                </a:ext>
              </a:extLst>
            </p:cNvPr>
            <p:cNvSpPr/>
            <p:nvPr/>
          </p:nvSpPr>
          <p:spPr>
            <a:xfrm>
              <a:off x="7081096" y="63292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243" name="Straight Arrow Connector 242">
              <a:extLst>
                <a:ext uri="{FF2B5EF4-FFF2-40B4-BE49-F238E27FC236}">
                  <a16:creationId xmlns:a16="http://schemas.microsoft.com/office/drawing/2014/main" id="{1AA0EA07-4D79-424E-B38C-038DD3C88264}"/>
                </a:ext>
              </a:extLst>
            </p:cNvPr>
            <p:cNvCxnSpPr>
              <a:cxnSpLocks/>
            </p:cNvCxnSpPr>
            <p:nvPr/>
          </p:nvCxnSpPr>
          <p:spPr>
            <a:xfrm>
              <a:off x="7073847" y="671598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44" name="TextBox 243">
              <a:extLst>
                <a:ext uri="{FF2B5EF4-FFF2-40B4-BE49-F238E27FC236}">
                  <a16:creationId xmlns:a16="http://schemas.microsoft.com/office/drawing/2014/main" id="{0386F662-98A7-4C66-9F39-173E60445897}"/>
                </a:ext>
              </a:extLst>
            </p:cNvPr>
            <p:cNvSpPr txBox="1"/>
            <p:nvPr/>
          </p:nvSpPr>
          <p:spPr>
            <a:xfrm>
              <a:off x="7105301" y="651210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245" name="TextBox 244">
              <a:extLst>
                <a:ext uri="{FF2B5EF4-FFF2-40B4-BE49-F238E27FC236}">
                  <a16:creationId xmlns:a16="http://schemas.microsoft.com/office/drawing/2014/main" id="{C1AD9C88-349D-4ACC-BAEC-626B8E03462F}"/>
                </a:ext>
              </a:extLst>
            </p:cNvPr>
            <p:cNvSpPr txBox="1"/>
            <p:nvPr/>
          </p:nvSpPr>
          <p:spPr>
            <a:xfrm>
              <a:off x="7331309" y="629755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246" name="TextBox 245">
              <a:extLst>
                <a:ext uri="{FF2B5EF4-FFF2-40B4-BE49-F238E27FC236}">
                  <a16:creationId xmlns:a16="http://schemas.microsoft.com/office/drawing/2014/main" id="{C00EE8F4-95FF-4CC0-AE87-BB0D9A518A32}"/>
                </a:ext>
              </a:extLst>
            </p:cNvPr>
            <p:cNvSpPr txBox="1"/>
            <p:nvPr/>
          </p:nvSpPr>
          <p:spPr>
            <a:xfrm>
              <a:off x="7331309" y="656016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247" name="TextBox 246">
              <a:extLst>
                <a:ext uri="{FF2B5EF4-FFF2-40B4-BE49-F238E27FC236}">
                  <a16:creationId xmlns:a16="http://schemas.microsoft.com/office/drawing/2014/main" id="{0A8052EF-95CC-4BC3-ACC2-2A223E1D68FD}"/>
                </a:ext>
              </a:extLst>
            </p:cNvPr>
            <p:cNvSpPr txBox="1"/>
            <p:nvPr/>
          </p:nvSpPr>
          <p:spPr>
            <a:xfrm>
              <a:off x="7331309" y="6030076"/>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248" name="Rectangle 247">
              <a:extLst>
                <a:ext uri="{FF2B5EF4-FFF2-40B4-BE49-F238E27FC236}">
                  <a16:creationId xmlns:a16="http://schemas.microsoft.com/office/drawing/2014/main" id="{ABC6E47C-5732-4D8C-BDEA-98342D349852}"/>
                </a:ext>
              </a:extLst>
            </p:cNvPr>
            <p:cNvSpPr/>
            <p:nvPr/>
          </p:nvSpPr>
          <p:spPr>
            <a:xfrm>
              <a:off x="7081096" y="6061948"/>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49" name="Straight Arrow Connector 248">
            <a:extLst>
              <a:ext uri="{FF2B5EF4-FFF2-40B4-BE49-F238E27FC236}">
                <a16:creationId xmlns:a16="http://schemas.microsoft.com/office/drawing/2014/main" id="{71E84A7F-C08D-4E77-A508-B0E9AFC52C0B}"/>
              </a:ext>
            </a:extLst>
          </p:cNvPr>
          <p:cNvCxnSpPr>
            <a:cxnSpLocks/>
          </p:cNvCxnSpPr>
          <p:nvPr/>
        </p:nvCxnSpPr>
        <p:spPr>
          <a:xfrm flipH="1">
            <a:off x="11026680" y="2190582"/>
            <a:ext cx="190981"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50" name="TextBox 249">
            <a:extLst>
              <a:ext uri="{FF2B5EF4-FFF2-40B4-BE49-F238E27FC236}">
                <a16:creationId xmlns:a16="http://schemas.microsoft.com/office/drawing/2014/main" id="{5BD198F5-295C-4B50-ABAD-7F20ECAEB50C}"/>
              </a:ext>
            </a:extLst>
          </p:cNvPr>
          <p:cNvSpPr txBox="1"/>
          <p:nvPr/>
        </p:nvSpPr>
        <p:spPr>
          <a:xfrm>
            <a:off x="11099548" y="1969306"/>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251" name="Straight Arrow Connector 250">
            <a:extLst>
              <a:ext uri="{FF2B5EF4-FFF2-40B4-BE49-F238E27FC236}">
                <a16:creationId xmlns:a16="http://schemas.microsoft.com/office/drawing/2014/main" id="{1053FFD6-FCBB-483B-94CC-1A9A20EA7C74}"/>
              </a:ext>
            </a:extLst>
          </p:cNvPr>
          <p:cNvCxnSpPr>
            <a:cxnSpLocks/>
          </p:cNvCxnSpPr>
          <p:nvPr/>
        </p:nvCxnSpPr>
        <p:spPr>
          <a:xfrm>
            <a:off x="10608060" y="2190582"/>
            <a:ext cx="207510"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BD3818D6-97EF-47F8-B6B9-669FF99A83C9}"/>
              </a:ext>
            </a:extLst>
          </p:cNvPr>
          <p:cNvSpPr txBox="1"/>
          <p:nvPr/>
        </p:nvSpPr>
        <p:spPr>
          <a:xfrm>
            <a:off x="10611812" y="1971995"/>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253" name="Straight Arrow Connector 252">
            <a:extLst>
              <a:ext uri="{FF2B5EF4-FFF2-40B4-BE49-F238E27FC236}">
                <a16:creationId xmlns:a16="http://schemas.microsoft.com/office/drawing/2014/main" id="{9C21CECC-3CF8-418A-9A3F-3118E66867E7}"/>
              </a:ext>
            </a:extLst>
          </p:cNvPr>
          <p:cNvCxnSpPr>
            <a:cxnSpLocks/>
          </p:cNvCxnSpPr>
          <p:nvPr/>
        </p:nvCxnSpPr>
        <p:spPr>
          <a:xfrm>
            <a:off x="10526632" y="3782979"/>
            <a:ext cx="221669" cy="1644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54" name="TextBox 253">
            <a:extLst>
              <a:ext uri="{FF2B5EF4-FFF2-40B4-BE49-F238E27FC236}">
                <a16:creationId xmlns:a16="http://schemas.microsoft.com/office/drawing/2014/main" id="{7BBDC5D0-3173-4E08-9045-1DA0AC3664E5}"/>
              </a:ext>
            </a:extLst>
          </p:cNvPr>
          <p:cNvSpPr txBox="1"/>
          <p:nvPr/>
        </p:nvSpPr>
        <p:spPr>
          <a:xfrm>
            <a:off x="10540825" y="358487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255" name="Straight Arrow Connector 254">
            <a:extLst>
              <a:ext uri="{FF2B5EF4-FFF2-40B4-BE49-F238E27FC236}">
                <a16:creationId xmlns:a16="http://schemas.microsoft.com/office/drawing/2014/main" id="{A10A20C0-3C56-4111-B5E8-5ED89C19B489}"/>
              </a:ext>
            </a:extLst>
          </p:cNvPr>
          <p:cNvCxnSpPr>
            <a:cxnSpLocks/>
          </p:cNvCxnSpPr>
          <p:nvPr/>
        </p:nvCxnSpPr>
        <p:spPr>
          <a:xfrm>
            <a:off x="9691106" y="3726549"/>
            <a:ext cx="221669" cy="1644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9DD61C26-D4AD-4435-BE7D-CE42394F658D}"/>
              </a:ext>
            </a:extLst>
          </p:cNvPr>
          <p:cNvSpPr txBox="1"/>
          <p:nvPr/>
        </p:nvSpPr>
        <p:spPr>
          <a:xfrm>
            <a:off x="9705299" y="352844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257" name="Straight Arrow Connector 256">
            <a:extLst>
              <a:ext uri="{FF2B5EF4-FFF2-40B4-BE49-F238E27FC236}">
                <a16:creationId xmlns:a16="http://schemas.microsoft.com/office/drawing/2014/main" id="{9CADCEC2-99FA-4921-A273-D220214BD680}"/>
              </a:ext>
            </a:extLst>
          </p:cNvPr>
          <p:cNvCxnSpPr>
            <a:cxnSpLocks/>
          </p:cNvCxnSpPr>
          <p:nvPr/>
        </p:nvCxnSpPr>
        <p:spPr>
          <a:xfrm flipV="1">
            <a:off x="10001124" y="3857405"/>
            <a:ext cx="13918" cy="19467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58" name="TextBox 257">
            <a:extLst>
              <a:ext uri="{FF2B5EF4-FFF2-40B4-BE49-F238E27FC236}">
                <a16:creationId xmlns:a16="http://schemas.microsoft.com/office/drawing/2014/main" id="{EBD76B4B-5558-483F-A38C-50FF96F3CF92}"/>
              </a:ext>
            </a:extLst>
          </p:cNvPr>
          <p:cNvSpPr txBox="1"/>
          <p:nvPr/>
        </p:nvSpPr>
        <p:spPr>
          <a:xfrm>
            <a:off x="9849700" y="3864747"/>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259" name="Straight Arrow Connector 258">
            <a:extLst>
              <a:ext uri="{FF2B5EF4-FFF2-40B4-BE49-F238E27FC236}">
                <a16:creationId xmlns:a16="http://schemas.microsoft.com/office/drawing/2014/main" id="{879B05A7-E53C-4B0E-80D4-B1461F8F2E96}"/>
              </a:ext>
            </a:extLst>
          </p:cNvPr>
          <p:cNvCxnSpPr>
            <a:cxnSpLocks/>
          </p:cNvCxnSpPr>
          <p:nvPr/>
        </p:nvCxnSpPr>
        <p:spPr>
          <a:xfrm flipH="1" flipV="1">
            <a:off x="10124695" y="3754019"/>
            <a:ext cx="192013" cy="1424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EF1EFDD6-DD4D-4951-A46E-2D0AEAA87B0E}"/>
              </a:ext>
            </a:extLst>
          </p:cNvPr>
          <p:cNvSpPr txBox="1"/>
          <p:nvPr/>
        </p:nvSpPr>
        <p:spPr>
          <a:xfrm>
            <a:off x="10200139" y="3556103"/>
            <a:ext cx="134470" cy="246217"/>
          </a:xfrm>
          <a:prstGeom prst="rect">
            <a:avLst/>
          </a:prstGeom>
          <a:noFill/>
        </p:spPr>
        <p:txBody>
          <a:bodyPr wrap="square" lIns="91435" tIns="45718" rIns="91435" bIns="45718" rtlCol="0">
            <a:spAutoFit/>
          </a:bodyPr>
          <a:lstStyle/>
          <a:p>
            <a:pPr algn="ctr"/>
            <a:r>
              <a:rPr lang="en-US" sz="1000" b="1" dirty="0">
                <a:solidFill>
                  <a:srgbClr val="FF0000"/>
                </a:solidFill>
              </a:rPr>
              <a:t>F</a:t>
            </a:r>
          </a:p>
        </p:txBody>
      </p:sp>
      <p:cxnSp>
        <p:nvCxnSpPr>
          <p:cNvPr id="261" name="Straight Arrow Connector 260">
            <a:extLst>
              <a:ext uri="{FF2B5EF4-FFF2-40B4-BE49-F238E27FC236}">
                <a16:creationId xmlns:a16="http://schemas.microsoft.com/office/drawing/2014/main" id="{5519181A-86E1-42FC-B7E4-8C9F40506230}"/>
              </a:ext>
            </a:extLst>
          </p:cNvPr>
          <p:cNvCxnSpPr>
            <a:cxnSpLocks/>
          </p:cNvCxnSpPr>
          <p:nvPr/>
        </p:nvCxnSpPr>
        <p:spPr>
          <a:xfrm flipH="1" flipV="1">
            <a:off x="10053040" y="4622121"/>
            <a:ext cx="192013" cy="1424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2" name="TextBox 261">
            <a:extLst>
              <a:ext uri="{FF2B5EF4-FFF2-40B4-BE49-F238E27FC236}">
                <a16:creationId xmlns:a16="http://schemas.microsoft.com/office/drawing/2014/main" id="{A2B7DC49-1CB4-4267-BB72-D8CD0C2B1BE3}"/>
              </a:ext>
            </a:extLst>
          </p:cNvPr>
          <p:cNvSpPr txBox="1"/>
          <p:nvPr/>
        </p:nvSpPr>
        <p:spPr>
          <a:xfrm>
            <a:off x="10128484" y="4424206"/>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263" name="Straight Arrow Connector 262">
            <a:extLst>
              <a:ext uri="{FF2B5EF4-FFF2-40B4-BE49-F238E27FC236}">
                <a16:creationId xmlns:a16="http://schemas.microsoft.com/office/drawing/2014/main" id="{F479748C-EC42-4C1A-955E-899A8C037B86}"/>
              </a:ext>
            </a:extLst>
          </p:cNvPr>
          <p:cNvCxnSpPr>
            <a:cxnSpLocks/>
          </p:cNvCxnSpPr>
          <p:nvPr/>
        </p:nvCxnSpPr>
        <p:spPr>
          <a:xfrm flipH="1" flipV="1">
            <a:off x="10000463" y="5498307"/>
            <a:ext cx="192013" cy="1424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64" name="TextBox 263">
            <a:extLst>
              <a:ext uri="{FF2B5EF4-FFF2-40B4-BE49-F238E27FC236}">
                <a16:creationId xmlns:a16="http://schemas.microsoft.com/office/drawing/2014/main" id="{438A0A49-547B-488C-A90A-51F61ED580AA}"/>
              </a:ext>
            </a:extLst>
          </p:cNvPr>
          <p:cNvSpPr txBox="1"/>
          <p:nvPr/>
        </p:nvSpPr>
        <p:spPr>
          <a:xfrm>
            <a:off x="10075907" y="5300392"/>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265" name="Straight Arrow Connector 264">
            <a:extLst>
              <a:ext uri="{FF2B5EF4-FFF2-40B4-BE49-F238E27FC236}">
                <a16:creationId xmlns:a16="http://schemas.microsoft.com/office/drawing/2014/main" id="{86E4E259-3E5D-41AE-A499-D8B5E959541E}"/>
              </a:ext>
            </a:extLst>
          </p:cNvPr>
          <p:cNvCxnSpPr>
            <a:cxnSpLocks/>
          </p:cNvCxnSpPr>
          <p:nvPr/>
        </p:nvCxnSpPr>
        <p:spPr>
          <a:xfrm flipV="1">
            <a:off x="7003457" y="4478297"/>
            <a:ext cx="203687" cy="253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8F96CC6C-25C0-41B4-BACE-AD38F9835A83}"/>
              </a:ext>
            </a:extLst>
          </p:cNvPr>
          <p:cNvSpPr txBox="1"/>
          <p:nvPr/>
        </p:nvSpPr>
        <p:spPr>
          <a:xfrm>
            <a:off x="6987974" y="4280063"/>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267" name="Straight Arrow Connector 266">
            <a:extLst>
              <a:ext uri="{FF2B5EF4-FFF2-40B4-BE49-F238E27FC236}">
                <a16:creationId xmlns:a16="http://schemas.microsoft.com/office/drawing/2014/main" id="{F01E7479-8413-4632-BD28-B4D0C60C895B}"/>
              </a:ext>
            </a:extLst>
          </p:cNvPr>
          <p:cNvCxnSpPr>
            <a:cxnSpLocks/>
          </p:cNvCxnSpPr>
          <p:nvPr/>
        </p:nvCxnSpPr>
        <p:spPr>
          <a:xfrm flipH="1" flipV="1">
            <a:off x="7525573" y="5308203"/>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68" name="TextBox 267">
            <a:extLst>
              <a:ext uri="{FF2B5EF4-FFF2-40B4-BE49-F238E27FC236}">
                <a16:creationId xmlns:a16="http://schemas.microsoft.com/office/drawing/2014/main" id="{297478EE-8096-4B40-AFD6-C82312B4E6FA}"/>
              </a:ext>
            </a:extLst>
          </p:cNvPr>
          <p:cNvSpPr txBox="1"/>
          <p:nvPr/>
        </p:nvSpPr>
        <p:spPr>
          <a:xfrm>
            <a:off x="7601017" y="5110288"/>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graphicFrame>
        <p:nvGraphicFramePr>
          <p:cNvPr id="8" name="Table 7">
            <a:extLst>
              <a:ext uri="{FF2B5EF4-FFF2-40B4-BE49-F238E27FC236}">
                <a16:creationId xmlns:a16="http://schemas.microsoft.com/office/drawing/2014/main" id="{A9DB39BE-DEFB-49AD-B5B7-789E0EA400A7}"/>
              </a:ext>
            </a:extLst>
          </p:cNvPr>
          <p:cNvGraphicFramePr>
            <a:graphicFrameLocks noGrp="1"/>
          </p:cNvGraphicFramePr>
          <p:nvPr>
            <p:extLst>
              <p:ext uri="{D42A27DB-BD31-4B8C-83A1-F6EECF244321}">
                <p14:modId xmlns:p14="http://schemas.microsoft.com/office/powerpoint/2010/main" val="3647145945"/>
              </p:ext>
            </p:extLst>
          </p:nvPr>
        </p:nvGraphicFramePr>
        <p:xfrm>
          <a:off x="1" y="551265"/>
          <a:ext cx="6904939" cy="5960827"/>
        </p:xfrm>
        <a:graphic>
          <a:graphicData uri="http://schemas.openxmlformats.org/drawingml/2006/table">
            <a:tbl>
              <a:tblPr/>
              <a:tblGrid>
                <a:gridCol w="1331443">
                  <a:extLst>
                    <a:ext uri="{9D8B030D-6E8A-4147-A177-3AD203B41FA5}">
                      <a16:colId xmlns:a16="http://schemas.microsoft.com/office/drawing/2014/main" val="1126125152"/>
                    </a:ext>
                  </a:extLst>
                </a:gridCol>
                <a:gridCol w="464458">
                  <a:extLst>
                    <a:ext uri="{9D8B030D-6E8A-4147-A177-3AD203B41FA5}">
                      <a16:colId xmlns:a16="http://schemas.microsoft.com/office/drawing/2014/main" val="268050521"/>
                    </a:ext>
                  </a:extLst>
                </a:gridCol>
                <a:gridCol w="464458">
                  <a:extLst>
                    <a:ext uri="{9D8B030D-6E8A-4147-A177-3AD203B41FA5}">
                      <a16:colId xmlns:a16="http://schemas.microsoft.com/office/drawing/2014/main" val="3698477030"/>
                    </a:ext>
                  </a:extLst>
                </a:gridCol>
                <a:gridCol w="464458">
                  <a:extLst>
                    <a:ext uri="{9D8B030D-6E8A-4147-A177-3AD203B41FA5}">
                      <a16:colId xmlns:a16="http://schemas.microsoft.com/office/drawing/2014/main" val="553885567"/>
                    </a:ext>
                  </a:extLst>
                </a:gridCol>
                <a:gridCol w="464458">
                  <a:extLst>
                    <a:ext uri="{9D8B030D-6E8A-4147-A177-3AD203B41FA5}">
                      <a16:colId xmlns:a16="http://schemas.microsoft.com/office/drawing/2014/main" val="1083974168"/>
                    </a:ext>
                  </a:extLst>
                </a:gridCol>
                <a:gridCol w="464458">
                  <a:extLst>
                    <a:ext uri="{9D8B030D-6E8A-4147-A177-3AD203B41FA5}">
                      <a16:colId xmlns:a16="http://schemas.microsoft.com/office/drawing/2014/main" val="4206461305"/>
                    </a:ext>
                  </a:extLst>
                </a:gridCol>
                <a:gridCol w="464458">
                  <a:extLst>
                    <a:ext uri="{9D8B030D-6E8A-4147-A177-3AD203B41FA5}">
                      <a16:colId xmlns:a16="http://schemas.microsoft.com/office/drawing/2014/main" val="3845984279"/>
                    </a:ext>
                  </a:extLst>
                </a:gridCol>
                <a:gridCol w="464458">
                  <a:extLst>
                    <a:ext uri="{9D8B030D-6E8A-4147-A177-3AD203B41FA5}">
                      <a16:colId xmlns:a16="http://schemas.microsoft.com/office/drawing/2014/main" val="2052091363"/>
                    </a:ext>
                  </a:extLst>
                </a:gridCol>
                <a:gridCol w="464458">
                  <a:extLst>
                    <a:ext uri="{9D8B030D-6E8A-4147-A177-3AD203B41FA5}">
                      <a16:colId xmlns:a16="http://schemas.microsoft.com/office/drawing/2014/main" val="3177987977"/>
                    </a:ext>
                  </a:extLst>
                </a:gridCol>
                <a:gridCol w="464458">
                  <a:extLst>
                    <a:ext uri="{9D8B030D-6E8A-4147-A177-3AD203B41FA5}">
                      <a16:colId xmlns:a16="http://schemas.microsoft.com/office/drawing/2014/main" val="966048524"/>
                    </a:ext>
                  </a:extLst>
                </a:gridCol>
                <a:gridCol w="464458">
                  <a:extLst>
                    <a:ext uri="{9D8B030D-6E8A-4147-A177-3AD203B41FA5}">
                      <a16:colId xmlns:a16="http://schemas.microsoft.com/office/drawing/2014/main" val="404962319"/>
                    </a:ext>
                  </a:extLst>
                </a:gridCol>
                <a:gridCol w="464458">
                  <a:extLst>
                    <a:ext uri="{9D8B030D-6E8A-4147-A177-3AD203B41FA5}">
                      <a16:colId xmlns:a16="http://schemas.microsoft.com/office/drawing/2014/main" val="3500493426"/>
                    </a:ext>
                  </a:extLst>
                </a:gridCol>
                <a:gridCol w="464458">
                  <a:extLst>
                    <a:ext uri="{9D8B030D-6E8A-4147-A177-3AD203B41FA5}">
                      <a16:colId xmlns:a16="http://schemas.microsoft.com/office/drawing/2014/main" val="3107633070"/>
                    </a:ext>
                  </a:extLst>
                </a:gridCol>
              </a:tblGrid>
              <a:tr h="129443">
                <a:tc rowSpan="2">
                  <a:txBody>
                    <a:bodyPr/>
                    <a:lstStyle/>
                    <a:p>
                      <a:pPr algn="ctr" fontAlgn="ctr"/>
                      <a:r>
                        <a:rPr lang="en-US" sz="800" b="1" i="0" u="none" strike="noStrike">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2704343"/>
                  </a:ext>
                </a:extLst>
              </a:tr>
              <a:tr h="135914">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39837728"/>
                  </a:ext>
                </a:extLst>
              </a:tr>
              <a:tr h="258885">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C*</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dirty="0">
                          <a:solidFill>
                            <a:srgbClr val="000000"/>
                          </a:solidFill>
                          <a:effectLst/>
                          <a:latin typeface="Century Gothic" panose="020B0502020202020204" pitchFamily="34" charset="0"/>
                        </a:rPr>
                        <a:t>C</a:t>
                      </a:r>
                    </a:p>
                    <a:p>
                      <a:pPr algn="ctr" fontAlgn="ctr"/>
                      <a:r>
                        <a:rPr lang="en-US" sz="800" b="0" i="0" u="none" strike="noStrike" dirty="0">
                          <a:solidFill>
                            <a:srgbClr val="000000"/>
                          </a:solidFill>
                          <a:effectLst/>
                          <a:latin typeface="Century Gothic" panose="020B0502020202020204" pitchFamily="34" charset="0"/>
                        </a:rPr>
                        <a:t>(0.07)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844795"/>
                  </a:ext>
                </a:extLst>
              </a:tr>
              <a:tr h="258885">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(1.11)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300794973"/>
                  </a:ext>
                </a:extLst>
              </a:tr>
              <a:tr h="258885">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(1.27)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72984768"/>
                  </a:ext>
                </a:extLst>
              </a:tr>
              <a:tr h="258885">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181296575"/>
                  </a:ext>
                </a:extLst>
              </a:tr>
              <a:tr h="258885">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936832006"/>
                  </a:ext>
                </a:extLst>
              </a:tr>
              <a:tr h="258885">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4694351"/>
                  </a:ext>
                </a:extLst>
              </a:tr>
              <a:tr h="258885">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92934348"/>
                  </a:ext>
                </a:extLst>
              </a:tr>
              <a:tr h="258885">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7094224"/>
                  </a:ext>
                </a:extLst>
              </a:tr>
              <a:tr h="258885">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2111678"/>
                  </a:ext>
                </a:extLst>
              </a:tr>
              <a:tr h="258885">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(0.58)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gridSpan="2">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(1.39)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(5.28)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(1.23)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09615412"/>
                  </a:ext>
                </a:extLst>
              </a:tr>
              <a:tr h="258885">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07080771"/>
                  </a:ext>
                </a:extLst>
              </a:tr>
              <a:tr h="258885">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(0.55)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(1.14)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31999438"/>
                  </a:ext>
                </a:extLst>
              </a:tr>
              <a:tr h="258885">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77008001"/>
                  </a:ext>
                </a:extLst>
              </a:tr>
              <a:tr h="258885">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01918274"/>
                  </a:ext>
                </a:extLst>
              </a:tr>
              <a:tr h="258885">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493906"/>
                  </a:ext>
                </a:extLst>
              </a:tr>
              <a:tr h="258885">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87596947"/>
                  </a:ext>
                </a:extLst>
              </a:tr>
              <a:tr h="258885">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16767096"/>
                  </a:ext>
                </a:extLst>
              </a:tr>
              <a:tr h="258885">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2498269"/>
                  </a:ext>
                </a:extLst>
              </a:tr>
              <a:tr h="258885">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80761444"/>
                  </a:ext>
                </a:extLst>
              </a:tr>
              <a:tr h="258885">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(1.22)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(1.52)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28363941"/>
                  </a:ext>
                </a:extLst>
              </a:tr>
              <a:tr h="258885">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20910876"/>
                  </a:ext>
                </a:extLst>
              </a:tr>
              <a:tr h="258885">
                <a:tc>
                  <a:txBody>
                    <a:bodyPr/>
                    <a:lstStyle/>
                    <a:p>
                      <a:pPr algn="ctr" fontAlgn="ctr"/>
                      <a:r>
                        <a:rPr lang="en-US" sz="800" b="1" i="0" u="none" strike="noStrike">
                          <a:solidFill>
                            <a:srgbClr val="000000"/>
                          </a:solidFill>
                          <a:effectLst/>
                          <a:latin typeface="Century Gothic" panose="020B0502020202020204" pitchFamily="34" charset="0"/>
                        </a:rPr>
                        <a:t>Smith St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(0.80)</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(1.13)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11738035"/>
                  </a:ext>
                </a:extLst>
              </a:tr>
            </a:tbl>
          </a:graphicData>
        </a:graphic>
      </p:graphicFrame>
    </p:spTree>
    <p:extLst>
      <p:ext uri="{BB962C8B-B14F-4D97-AF65-F5344CB8AC3E}">
        <p14:creationId xmlns:p14="http://schemas.microsoft.com/office/powerpoint/2010/main" val="18031664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17</a:t>
            </a:fld>
            <a:endParaRPr lang="en-US" dirty="0"/>
          </a:p>
        </p:txBody>
      </p:sp>
      <p:sp>
        <p:nvSpPr>
          <p:cNvPr id="5" name="Title 4"/>
          <p:cNvSpPr>
            <a:spLocks noGrp="1"/>
          </p:cNvSpPr>
          <p:nvPr>
            <p:ph type="ctrTitle"/>
          </p:nvPr>
        </p:nvSpPr>
        <p:spPr/>
        <p:txBody>
          <a:bodyPr/>
          <a:lstStyle/>
          <a:p>
            <a:r>
              <a:rPr lang="en-US" dirty="0"/>
              <a:t>Future Scenario – PM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pic>
        <p:nvPicPr>
          <p:cNvPr id="54" name="Picture 53">
            <a:extLst>
              <a:ext uri="{FF2B5EF4-FFF2-40B4-BE49-F238E27FC236}">
                <a16:creationId xmlns:a16="http://schemas.microsoft.com/office/drawing/2014/main" id="{E80E77E7-603D-45C5-AFA6-40DEC71F20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896" y="0"/>
            <a:ext cx="5299365" cy="6858000"/>
          </a:xfrm>
          <a:prstGeom prst="rect">
            <a:avLst/>
          </a:prstGeom>
          <a:ln w="3175">
            <a:solidFill>
              <a:schemeClr val="tx1"/>
            </a:solidFill>
          </a:ln>
        </p:spPr>
      </p:pic>
      <p:sp>
        <p:nvSpPr>
          <p:cNvPr id="58" name="Oval 57">
            <a:extLst>
              <a:ext uri="{FF2B5EF4-FFF2-40B4-BE49-F238E27FC236}">
                <a16:creationId xmlns:a16="http://schemas.microsoft.com/office/drawing/2014/main" id="{3334A1BF-71AB-46D4-AF11-8ACC929FA585}"/>
              </a:ext>
            </a:extLst>
          </p:cNvPr>
          <p:cNvSpPr/>
          <p:nvPr/>
        </p:nvSpPr>
        <p:spPr>
          <a:xfrm>
            <a:off x="89316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cxnSp>
        <p:nvCxnSpPr>
          <p:cNvPr id="59" name="Straight Arrow Connector 58">
            <a:extLst>
              <a:ext uri="{FF2B5EF4-FFF2-40B4-BE49-F238E27FC236}">
                <a16:creationId xmlns:a16="http://schemas.microsoft.com/office/drawing/2014/main" id="{52422C05-C927-48AE-83FB-DF9BEB7AF340}"/>
              </a:ext>
            </a:extLst>
          </p:cNvPr>
          <p:cNvCxnSpPr>
            <a:cxnSpLocks/>
          </p:cNvCxnSpPr>
          <p:nvPr/>
        </p:nvCxnSpPr>
        <p:spPr>
          <a:xfrm>
            <a:off x="9803739" y="2200286"/>
            <a:ext cx="190018"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FE792AA0-6C61-43FD-9E73-7C132A76C41E}"/>
              </a:ext>
            </a:extLst>
          </p:cNvPr>
          <p:cNvSpPr/>
          <p:nvPr/>
        </p:nvSpPr>
        <p:spPr>
          <a:xfrm>
            <a:off x="98520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1" name="Oval 60">
            <a:extLst>
              <a:ext uri="{FF2B5EF4-FFF2-40B4-BE49-F238E27FC236}">
                <a16:creationId xmlns:a16="http://schemas.microsoft.com/office/drawing/2014/main" id="{A3F16D0B-47EA-4C6D-B400-5B4A5137273D}"/>
              </a:ext>
            </a:extLst>
          </p:cNvPr>
          <p:cNvSpPr/>
          <p:nvPr/>
        </p:nvSpPr>
        <p:spPr>
          <a:xfrm>
            <a:off x="97936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2" name="Oval 61">
            <a:extLst>
              <a:ext uri="{FF2B5EF4-FFF2-40B4-BE49-F238E27FC236}">
                <a16:creationId xmlns:a16="http://schemas.microsoft.com/office/drawing/2014/main" id="{2B5AA7DD-D08D-4D92-BA61-20F0C29C487C}"/>
              </a:ext>
            </a:extLst>
          </p:cNvPr>
          <p:cNvSpPr/>
          <p:nvPr/>
        </p:nvSpPr>
        <p:spPr>
          <a:xfrm>
            <a:off x="99937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3" name="Oval 62">
            <a:extLst>
              <a:ext uri="{FF2B5EF4-FFF2-40B4-BE49-F238E27FC236}">
                <a16:creationId xmlns:a16="http://schemas.microsoft.com/office/drawing/2014/main" id="{BF72ECA8-183D-47A7-A2CE-CAF082FDEA47}"/>
              </a:ext>
            </a:extLst>
          </p:cNvPr>
          <p:cNvSpPr/>
          <p:nvPr/>
        </p:nvSpPr>
        <p:spPr>
          <a:xfrm>
            <a:off x="99937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4" name="Oval 63">
            <a:extLst>
              <a:ext uri="{FF2B5EF4-FFF2-40B4-BE49-F238E27FC236}">
                <a16:creationId xmlns:a16="http://schemas.microsoft.com/office/drawing/2014/main" id="{18AD3F53-B7B3-4B50-8DE5-12A6ED113479}"/>
              </a:ext>
            </a:extLst>
          </p:cNvPr>
          <p:cNvSpPr/>
          <p:nvPr/>
        </p:nvSpPr>
        <p:spPr>
          <a:xfrm>
            <a:off x="100017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5" name="Oval 64">
            <a:extLst>
              <a:ext uri="{FF2B5EF4-FFF2-40B4-BE49-F238E27FC236}">
                <a16:creationId xmlns:a16="http://schemas.microsoft.com/office/drawing/2014/main" id="{B7EFBD2F-A84B-41BF-89C0-113E43BBBCF0}"/>
              </a:ext>
            </a:extLst>
          </p:cNvPr>
          <p:cNvSpPr/>
          <p:nvPr/>
        </p:nvSpPr>
        <p:spPr>
          <a:xfrm>
            <a:off x="100095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6" name="Oval 65">
            <a:extLst>
              <a:ext uri="{FF2B5EF4-FFF2-40B4-BE49-F238E27FC236}">
                <a16:creationId xmlns:a16="http://schemas.microsoft.com/office/drawing/2014/main" id="{56745605-5D63-4900-A8EC-B128585DB918}"/>
              </a:ext>
            </a:extLst>
          </p:cNvPr>
          <p:cNvSpPr/>
          <p:nvPr/>
        </p:nvSpPr>
        <p:spPr>
          <a:xfrm>
            <a:off x="100095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67" name="Oval 66">
            <a:extLst>
              <a:ext uri="{FF2B5EF4-FFF2-40B4-BE49-F238E27FC236}">
                <a16:creationId xmlns:a16="http://schemas.microsoft.com/office/drawing/2014/main" id="{E6CE52DF-466E-404D-B106-D38DACBF5683}"/>
              </a:ext>
            </a:extLst>
          </p:cNvPr>
          <p:cNvSpPr/>
          <p:nvPr/>
        </p:nvSpPr>
        <p:spPr>
          <a:xfrm>
            <a:off x="9936110" y="3651551"/>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F</a:t>
            </a:r>
          </a:p>
        </p:txBody>
      </p:sp>
      <p:cxnSp>
        <p:nvCxnSpPr>
          <p:cNvPr id="68" name="Straight Arrow Connector 67">
            <a:extLst>
              <a:ext uri="{FF2B5EF4-FFF2-40B4-BE49-F238E27FC236}">
                <a16:creationId xmlns:a16="http://schemas.microsoft.com/office/drawing/2014/main" id="{D9262642-D3A9-4768-93B3-E599978EFAF4}"/>
              </a:ext>
            </a:extLst>
          </p:cNvPr>
          <p:cNvCxnSpPr>
            <a:cxnSpLocks/>
          </p:cNvCxnSpPr>
          <p:nvPr/>
        </p:nvCxnSpPr>
        <p:spPr>
          <a:xfrm flipH="1" flipV="1">
            <a:off x="10000463" y="5498307"/>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CBA1082A-AE40-42B0-A7A0-12980978BABE}"/>
              </a:ext>
            </a:extLst>
          </p:cNvPr>
          <p:cNvSpPr/>
          <p:nvPr/>
        </p:nvSpPr>
        <p:spPr>
          <a:xfrm>
            <a:off x="108366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70" name="Oval 69">
            <a:extLst>
              <a:ext uri="{FF2B5EF4-FFF2-40B4-BE49-F238E27FC236}">
                <a16:creationId xmlns:a16="http://schemas.microsoft.com/office/drawing/2014/main" id="{412E330A-2CE8-48E1-BD85-569DF66872E8}"/>
              </a:ext>
            </a:extLst>
          </p:cNvPr>
          <p:cNvSpPr/>
          <p:nvPr/>
        </p:nvSpPr>
        <p:spPr>
          <a:xfrm>
            <a:off x="108400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71" name="Straight Arrow Connector 70">
            <a:extLst>
              <a:ext uri="{FF2B5EF4-FFF2-40B4-BE49-F238E27FC236}">
                <a16:creationId xmlns:a16="http://schemas.microsoft.com/office/drawing/2014/main" id="{8BCF822C-7D19-4582-878F-82DC9758143C}"/>
              </a:ext>
            </a:extLst>
          </p:cNvPr>
          <p:cNvCxnSpPr>
            <a:cxnSpLocks/>
          </p:cNvCxnSpPr>
          <p:nvPr/>
        </p:nvCxnSpPr>
        <p:spPr>
          <a:xfrm>
            <a:off x="10608060" y="2190582"/>
            <a:ext cx="20751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2CB5EDCD-2157-42C3-8142-522FD80797EB}"/>
              </a:ext>
            </a:extLst>
          </p:cNvPr>
          <p:cNvCxnSpPr>
            <a:cxnSpLocks/>
          </p:cNvCxnSpPr>
          <p:nvPr/>
        </p:nvCxnSpPr>
        <p:spPr>
          <a:xfrm flipH="1">
            <a:off x="11026680" y="2190582"/>
            <a:ext cx="190981"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349116F-C3DF-4DC2-B6A0-F95836AEFE0B}"/>
              </a:ext>
            </a:extLst>
          </p:cNvPr>
          <p:cNvSpPr txBox="1"/>
          <p:nvPr/>
        </p:nvSpPr>
        <p:spPr>
          <a:xfrm>
            <a:off x="11099548" y="1969306"/>
            <a:ext cx="134470" cy="246217"/>
          </a:xfrm>
          <a:prstGeom prst="rect">
            <a:avLst/>
          </a:prstGeom>
          <a:noFill/>
        </p:spPr>
        <p:txBody>
          <a:bodyPr wrap="square" lIns="91435" tIns="45718" rIns="91435" bIns="45718" rtlCol="0">
            <a:spAutoFit/>
          </a:bodyPr>
          <a:lstStyle/>
          <a:p>
            <a:pPr algn="ctr"/>
            <a:r>
              <a:rPr lang="en-US" sz="1000" b="1" dirty="0">
                <a:solidFill>
                  <a:srgbClr val="FF0000"/>
                </a:solidFill>
              </a:rPr>
              <a:t>F</a:t>
            </a:r>
          </a:p>
        </p:txBody>
      </p:sp>
      <p:sp>
        <p:nvSpPr>
          <p:cNvPr id="74" name="TextBox 73">
            <a:extLst>
              <a:ext uri="{FF2B5EF4-FFF2-40B4-BE49-F238E27FC236}">
                <a16:creationId xmlns:a16="http://schemas.microsoft.com/office/drawing/2014/main" id="{48FBFCF7-DF28-4928-8AF1-1D6389D6353D}"/>
              </a:ext>
            </a:extLst>
          </p:cNvPr>
          <p:cNvSpPr txBox="1"/>
          <p:nvPr/>
        </p:nvSpPr>
        <p:spPr>
          <a:xfrm>
            <a:off x="10611812" y="1971995"/>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75" name="TextBox 74">
            <a:extLst>
              <a:ext uri="{FF2B5EF4-FFF2-40B4-BE49-F238E27FC236}">
                <a16:creationId xmlns:a16="http://schemas.microsoft.com/office/drawing/2014/main" id="{12CBD7E2-EB66-40CD-B388-5D783EFBB8BC}"/>
              </a:ext>
            </a:extLst>
          </p:cNvPr>
          <p:cNvSpPr txBox="1"/>
          <p:nvPr/>
        </p:nvSpPr>
        <p:spPr>
          <a:xfrm>
            <a:off x="9795066" y="1973630"/>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76" name="TextBox 75">
            <a:extLst>
              <a:ext uri="{FF2B5EF4-FFF2-40B4-BE49-F238E27FC236}">
                <a16:creationId xmlns:a16="http://schemas.microsoft.com/office/drawing/2014/main" id="{9D6CA0F7-32C6-4B0A-8BC9-8C1EA5AF7E5C}"/>
              </a:ext>
            </a:extLst>
          </p:cNvPr>
          <p:cNvSpPr txBox="1"/>
          <p:nvPr/>
        </p:nvSpPr>
        <p:spPr>
          <a:xfrm>
            <a:off x="10075907" y="53003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77" name="Oval 76">
            <a:extLst>
              <a:ext uri="{FF2B5EF4-FFF2-40B4-BE49-F238E27FC236}">
                <a16:creationId xmlns:a16="http://schemas.microsoft.com/office/drawing/2014/main" id="{95D29590-838D-42DE-9229-CBDB915D9D27}"/>
              </a:ext>
            </a:extLst>
          </p:cNvPr>
          <p:cNvSpPr/>
          <p:nvPr/>
        </p:nvSpPr>
        <p:spPr>
          <a:xfrm>
            <a:off x="10766759" y="3707981"/>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cxnSp>
        <p:nvCxnSpPr>
          <p:cNvPr id="78" name="Straight Arrow Connector 77">
            <a:extLst>
              <a:ext uri="{FF2B5EF4-FFF2-40B4-BE49-F238E27FC236}">
                <a16:creationId xmlns:a16="http://schemas.microsoft.com/office/drawing/2014/main" id="{EE0DBE5F-8ACF-49C6-8750-B9B8034325A0}"/>
              </a:ext>
            </a:extLst>
          </p:cNvPr>
          <p:cNvCxnSpPr>
            <a:cxnSpLocks/>
          </p:cNvCxnSpPr>
          <p:nvPr/>
        </p:nvCxnSpPr>
        <p:spPr>
          <a:xfrm>
            <a:off x="10526632" y="3782979"/>
            <a:ext cx="221669" cy="1644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2FDF1902-A2EF-4FDC-8325-F3DA0C7F8616}"/>
              </a:ext>
            </a:extLst>
          </p:cNvPr>
          <p:cNvSpPr txBox="1"/>
          <p:nvPr/>
        </p:nvSpPr>
        <p:spPr>
          <a:xfrm>
            <a:off x="10540825" y="358487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80" name="Oval 79">
            <a:extLst>
              <a:ext uri="{FF2B5EF4-FFF2-40B4-BE49-F238E27FC236}">
                <a16:creationId xmlns:a16="http://schemas.microsoft.com/office/drawing/2014/main" id="{3EDA7AF0-DEBF-4A0F-BAD0-A8D6DF45E5FF}"/>
              </a:ext>
            </a:extLst>
          </p:cNvPr>
          <p:cNvSpPr/>
          <p:nvPr/>
        </p:nvSpPr>
        <p:spPr>
          <a:xfrm>
            <a:off x="106326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1" name="Oval 80">
            <a:extLst>
              <a:ext uri="{FF2B5EF4-FFF2-40B4-BE49-F238E27FC236}">
                <a16:creationId xmlns:a16="http://schemas.microsoft.com/office/drawing/2014/main" id="{CB29678E-8A94-4A2A-B80B-C8095DFD5792}"/>
              </a:ext>
            </a:extLst>
          </p:cNvPr>
          <p:cNvSpPr/>
          <p:nvPr/>
        </p:nvSpPr>
        <p:spPr>
          <a:xfrm>
            <a:off x="93126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2" name="Oval 81">
            <a:extLst>
              <a:ext uri="{FF2B5EF4-FFF2-40B4-BE49-F238E27FC236}">
                <a16:creationId xmlns:a16="http://schemas.microsoft.com/office/drawing/2014/main" id="{D135F834-3571-444D-B9C8-C214AAFF56DD}"/>
              </a:ext>
            </a:extLst>
          </p:cNvPr>
          <p:cNvSpPr/>
          <p:nvPr/>
        </p:nvSpPr>
        <p:spPr>
          <a:xfrm>
            <a:off x="93306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83" name="Oval 82">
            <a:extLst>
              <a:ext uri="{FF2B5EF4-FFF2-40B4-BE49-F238E27FC236}">
                <a16:creationId xmlns:a16="http://schemas.microsoft.com/office/drawing/2014/main" id="{5B41ADD2-635F-4B87-BCF3-5D83D062D22E}"/>
              </a:ext>
            </a:extLst>
          </p:cNvPr>
          <p:cNvSpPr/>
          <p:nvPr/>
        </p:nvSpPr>
        <p:spPr>
          <a:xfrm>
            <a:off x="93126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84" name="Oval 83">
            <a:extLst>
              <a:ext uri="{FF2B5EF4-FFF2-40B4-BE49-F238E27FC236}">
                <a16:creationId xmlns:a16="http://schemas.microsoft.com/office/drawing/2014/main" id="{B39F16F3-20A1-4225-97E7-6C1A085FDCFA}"/>
              </a:ext>
            </a:extLst>
          </p:cNvPr>
          <p:cNvSpPr/>
          <p:nvPr/>
        </p:nvSpPr>
        <p:spPr>
          <a:xfrm>
            <a:off x="85815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85" name="Oval 84">
            <a:extLst>
              <a:ext uri="{FF2B5EF4-FFF2-40B4-BE49-F238E27FC236}">
                <a16:creationId xmlns:a16="http://schemas.microsoft.com/office/drawing/2014/main" id="{E987729E-8120-4BED-A204-CAE92AE12157}"/>
              </a:ext>
            </a:extLst>
          </p:cNvPr>
          <p:cNvSpPr/>
          <p:nvPr/>
        </p:nvSpPr>
        <p:spPr>
          <a:xfrm>
            <a:off x="85045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86" name="Oval 85">
            <a:extLst>
              <a:ext uri="{FF2B5EF4-FFF2-40B4-BE49-F238E27FC236}">
                <a16:creationId xmlns:a16="http://schemas.microsoft.com/office/drawing/2014/main" id="{EEA49E65-40E3-4232-815F-43A81208AECC}"/>
              </a:ext>
            </a:extLst>
          </p:cNvPr>
          <p:cNvSpPr/>
          <p:nvPr/>
        </p:nvSpPr>
        <p:spPr>
          <a:xfrm>
            <a:off x="7087620" y="3448217"/>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F</a:t>
            </a:r>
          </a:p>
        </p:txBody>
      </p:sp>
      <p:sp>
        <p:nvSpPr>
          <p:cNvPr id="87" name="Oval 86">
            <a:extLst>
              <a:ext uri="{FF2B5EF4-FFF2-40B4-BE49-F238E27FC236}">
                <a16:creationId xmlns:a16="http://schemas.microsoft.com/office/drawing/2014/main" id="{55BDFC2B-E148-44ED-BD4F-772F45989FD7}"/>
              </a:ext>
            </a:extLst>
          </p:cNvPr>
          <p:cNvSpPr/>
          <p:nvPr/>
        </p:nvSpPr>
        <p:spPr>
          <a:xfrm>
            <a:off x="72171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88" name="Oval 87">
            <a:extLst>
              <a:ext uri="{FF2B5EF4-FFF2-40B4-BE49-F238E27FC236}">
                <a16:creationId xmlns:a16="http://schemas.microsoft.com/office/drawing/2014/main" id="{C861EDB8-D818-4C4C-9E72-8F3BBF68E331}"/>
              </a:ext>
            </a:extLst>
          </p:cNvPr>
          <p:cNvSpPr/>
          <p:nvPr/>
        </p:nvSpPr>
        <p:spPr>
          <a:xfrm>
            <a:off x="73297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9" name="Oval 88">
            <a:extLst>
              <a:ext uri="{FF2B5EF4-FFF2-40B4-BE49-F238E27FC236}">
                <a16:creationId xmlns:a16="http://schemas.microsoft.com/office/drawing/2014/main" id="{9391C2BB-6749-422E-9324-55E22B3A3D93}"/>
              </a:ext>
            </a:extLst>
          </p:cNvPr>
          <p:cNvSpPr/>
          <p:nvPr/>
        </p:nvSpPr>
        <p:spPr>
          <a:xfrm>
            <a:off x="78208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90" name="Straight Arrow Connector 89">
            <a:extLst>
              <a:ext uri="{FF2B5EF4-FFF2-40B4-BE49-F238E27FC236}">
                <a16:creationId xmlns:a16="http://schemas.microsoft.com/office/drawing/2014/main" id="{01F6EA29-BA67-478E-BB4A-9A97F3FFB9EB}"/>
              </a:ext>
            </a:extLst>
          </p:cNvPr>
          <p:cNvCxnSpPr>
            <a:cxnSpLocks/>
          </p:cNvCxnSpPr>
          <p:nvPr/>
        </p:nvCxnSpPr>
        <p:spPr>
          <a:xfrm>
            <a:off x="9691106" y="3726549"/>
            <a:ext cx="221669" cy="1644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F9EFFF43-B24D-43E3-BB0C-02EC7FAF5213}"/>
              </a:ext>
            </a:extLst>
          </p:cNvPr>
          <p:cNvSpPr txBox="1"/>
          <p:nvPr/>
        </p:nvSpPr>
        <p:spPr>
          <a:xfrm>
            <a:off x="9705299" y="352844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92" name="Straight Arrow Connector 91">
            <a:extLst>
              <a:ext uri="{FF2B5EF4-FFF2-40B4-BE49-F238E27FC236}">
                <a16:creationId xmlns:a16="http://schemas.microsoft.com/office/drawing/2014/main" id="{D2307921-FD64-4CCA-A9F0-EA0A56EF34CC}"/>
              </a:ext>
            </a:extLst>
          </p:cNvPr>
          <p:cNvCxnSpPr>
            <a:cxnSpLocks/>
          </p:cNvCxnSpPr>
          <p:nvPr/>
        </p:nvCxnSpPr>
        <p:spPr>
          <a:xfrm flipV="1">
            <a:off x="10001124" y="3857405"/>
            <a:ext cx="13918" cy="194671"/>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D84DADC0-D44A-4713-8238-458044B69FA9}"/>
              </a:ext>
            </a:extLst>
          </p:cNvPr>
          <p:cNvSpPr txBox="1"/>
          <p:nvPr/>
        </p:nvSpPr>
        <p:spPr>
          <a:xfrm>
            <a:off x="9849700" y="3864747"/>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94" name="Straight Arrow Connector 93">
            <a:extLst>
              <a:ext uri="{FF2B5EF4-FFF2-40B4-BE49-F238E27FC236}">
                <a16:creationId xmlns:a16="http://schemas.microsoft.com/office/drawing/2014/main" id="{E540A64A-949B-46D3-B1E4-744AFEC8E1B0}"/>
              </a:ext>
            </a:extLst>
          </p:cNvPr>
          <p:cNvCxnSpPr>
            <a:cxnSpLocks/>
          </p:cNvCxnSpPr>
          <p:nvPr/>
        </p:nvCxnSpPr>
        <p:spPr>
          <a:xfrm flipH="1" flipV="1">
            <a:off x="10124695" y="3754019"/>
            <a:ext cx="192013" cy="1424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15239534-57F8-49A0-917D-F22B137074D6}"/>
              </a:ext>
            </a:extLst>
          </p:cNvPr>
          <p:cNvSpPr txBox="1"/>
          <p:nvPr/>
        </p:nvSpPr>
        <p:spPr>
          <a:xfrm>
            <a:off x="10200139" y="3556103"/>
            <a:ext cx="134470" cy="246217"/>
          </a:xfrm>
          <a:prstGeom prst="rect">
            <a:avLst/>
          </a:prstGeom>
          <a:noFill/>
        </p:spPr>
        <p:txBody>
          <a:bodyPr wrap="square" lIns="91435" tIns="45718" rIns="91435" bIns="45718" rtlCol="0">
            <a:spAutoFit/>
          </a:bodyPr>
          <a:lstStyle/>
          <a:p>
            <a:pPr algn="ctr"/>
            <a:r>
              <a:rPr lang="en-US" sz="1000" b="1" dirty="0">
                <a:solidFill>
                  <a:srgbClr val="FF0000"/>
                </a:solidFill>
              </a:rPr>
              <a:t>F</a:t>
            </a:r>
          </a:p>
        </p:txBody>
      </p:sp>
      <p:cxnSp>
        <p:nvCxnSpPr>
          <p:cNvPr id="96" name="Straight Arrow Connector 95">
            <a:extLst>
              <a:ext uri="{FF2B5EF4-FFF2-40B4-BE49-F238E27FC236}">
                <a16:creationId xmlns:a16="http://schemas.microsoft.com/office/drawing/2014/main" id="{AFBB55D8-A2E9-4482-AB99-729BDF5DDACE}"/>
              </a:ext>
            </a:extLst>
          </p:cNvPr>
          <p:cNvCxnSpPr>
            <a:cxnSpLocks/>
          </p:cNvCxnSpPr>
          <p:nvPr/>
        </p:nvCxnSpPr>
        <p:spPr>
          <a:xfrm flipH="1" flipV="1">
            <a:off x="10053040" y="4622121"/>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1AE6A1EC-6168-49EF-8789-A92C7476718A}"/>
              </a:ext>
            </a:extLst>
          </p:cNvPr>
          <p:cNvSpPr txBox="1"/>
          <p:nvPr/>
        </p:nvSpPr>
        <p:spPr>
          <a:xfrm>
            <a:off x="10128484" y="4424206"/>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98" name="Straight Arrow Connector 97">
            <a:extLst>
              <a:ext uri="{FF2B5EF4-FFF2-40B4-BE49-F238E27FC236}">
                <a16:creationId xmlns:a16="http://schemas.microsoft.com/office/drawing/2014/main" id="{CFC41F97-731A-4172-A01A-58067D7BFFC8}"/>
              </a:ext>
            </a:extLst>
          </p:cNvPr>
          <p:cNvCxnSpPr>
            <a:cxnSpLocks/>
          </p:cNvCxnSpPr>
          <p:nvPr/>
        </p:nvCxnSpPr>
        <p:spPr>
          <a:xfrm>
            <a:off x="9547364" y="5455990"/>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13B644AB-1F38-4CDC-AD5A-11393DC0C92B}"/>
              </a:ext>
            </a:extLst>
          </p:cNvPr>
          <p:cNvSpPr txBox="1"/>
          <p:nvPr/>
        </p:nvSpPr>
        <p:spPr>
          <a:xfrm>
            <a:off x="9561558" y="5257883"/>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00" name="Straight Arrow Connector 99">
            <a:extLst>
              <a:ext uri="{FF2B5EF4-FFF2-40B4-BE49-F238E27FC236}">
                <a16:creationId xmlns:a16="http://schemas.microsoft.com/office/drawing/2014/main" id="{DEA8E63A-71CB-4F58-98B4-B12C93FCE54A}"/>
              </a:ext>
            </a:extLst>
          </p:cNvPr>
          <p:cNvCxnSpPr>
            <a:cxnSpLocks/>
          </p:cNvCxnSpPr>
          <p:nvPr/>
        </p:nvCxnSpPr>
        <p:spPr>
          <a:xfrm>
            <a:off x="8383944" y="2224748"/>
            <a:ext cx="19001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BD94C05A-6E9A-45FF-9264-DD1EBEAB7DB1}"/>
              </a:ext>
            </a:extLst>
          </p:cNvPr>
          <p:cNvSpPr txBox="1"/>
          <p:nvPr/>
        </p:nvSpPr>
        <p:spPr>
          <a:xfrm>
            <a:off x="8375270" y="19980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02" name="Straight Arrow Connector 101">
            <a:extLst>
              <a:ext uri="{FF2B5EF4-FFF2-40B4-BE49-F238E27FC236}">
                <a16:creationId xmlns:a16="http://schemas.microsoft.com/office/drawing/2014/main" id="{B4DEE070-150F-4DB6-A6E1-347AB0A098C8}"/>
              </a:ext>
            </a:extLst>
          </p:cNvPr>
          <p:cNvCxnSpPr>
            <a:cxnSpLocks/>
          </p:cNvCxnSpPr>
          <p:nvPr/>
        </p:nvCxnSpPr>
        <p:spPr>
          <a:xfrm>
            <a:off x="8273532" y="3609788"/>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2FCDD37E-1333-4721-B0C0-9E72CD3F5D5C}"/>
              </a:ext>
            </a:extLst>
          </p:cNvPr>
          <p:cNvSpPr txBox="1"/>
          <p:nvPr/>
        </p:nvSpPr>
        <p:spPr>
          <a:xfrm>
            <a:off x="8287725"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04" name="Straight Arrow Connector 103">
            <a:extLst>
              <a:ext uri="{FF2B5EF4-FFF2-40B4-BE49-F238E27FC236}">
                <a16:creationId xmlns:a16="http://schemas.microsoft.com/office/drawing/2014/main" id="{1E39174B-3923-4C6B-B8A4-8468C0072E14}"/>
              </a:ext>
            </a:extLst>
          </p:cNvPr>
          <p:cNvCxnSpPr>
            <a:cxnSpLocks/>
          </p:cNvCxnSpPr>
          <p:nvPr/>
        </p:nvCxnSpPr>
        <p:spPr>
          <a:xfrm>
            <a:off x="7618374" y="2242695"/>
            <a:ext cx="19001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1F751528-2512-4F36-B65D-A1B1BA5A933C}"/>
              </a:ext>
            </a:extLst>
          </p:cNvPr>
          <p:cNvSpPr txBox="1"/>
          <p:nvPr/>
        </p:nvSpPr>
        <p:spPr>
          <a:xfrm>
            <a:off x="7609701" y="2016039"/>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06" name="Straight Arrow Connector 105">
            <a:extLst>
              <a:ext uri="{FF2B5EF4-FFF2-40B4-BE49-F238E27FC236}">
                <a16:creationId xmlns:a16="http://schemas.microsoft.com/office/drawing/2014/main" id="{C93FF169-E8D3-4EC5-B555-B332ACC29973}"/>
              </a:ext>
            </a:extLst>
          </p:cNvPr>
          <p:cNvCxnSpPr>
            <a:cxnSpLocks/>
          </p:cNvCxnSpPr>
          <p:nvPr/>
        </p:nvCxnSpPr>
        <p:spPr>
          <a:xfrm flipH="1" flipV="1">
            <a:off x="7179060" y="3646434"/>
            <a:ext cx="28990" cy="193116"/>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2A23DF04-C783-4419-AE0A-84EBC85A355D}"/>
              </a:ext>
            </a:extLst>
          </p:cNvPr>
          <p:cNvSpPr txBox="1"/>
          <p:nvPr/>
        </p:nvSpPr>
        <p:spPr>
          <a:xfrm>
            <a:off x="7052576" y="367383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115" name="TextBox 114">
            <a:extLst>
              <a:ext uri="{FF2B5EF4-FFF2-40B4-BE49-F238E27FC236}">
                <a16:creationId xmlns:a16="http://schemas.microsoft.com/office/drawing/2014/main" id="{C0EDF06D-68BD-48F2-A991-D890FFAAD0BB}"/>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graphicFrame>
        <p:nvGraphicFramePr>
          <p:cNvPr id="3" name="Table 2">
            <a:extLst>
              <a:ext uri="{FF2B5EF4-FFF2-40B4-BE49-F238E27FC236}">
                <a16:creationId xmlns:a16="http://schemas.microsoft.com/office/drawing/2014/main" id="{DB909918-73BB-47E7-94D3-6B715600A7C9}"/>
              </a:ext>
            </a:extLst>
          </p:cNvPr>
          <p:cNvGraphicFramePr>
            <a:graphicFrameLocks noGrp="1"/>
          </p:cNvGraphicFramePr>
          <p:nvPr>
            <p:extLst>
              <p:ext uri="{D42A27DB-BD31-4B8C-83A1-F6EECF244321}">
                <p14:modId xmlns:p14="http://schemas.microsoft.com/office/powerpoint/2010/main" val="4234652696"/>
              </p:ext>
            </p:extLst>
          </p:nvPr>
        </p:nvGraphicFramePr>
        <p:xfrm>
          <a:off x="2" y="551264"/>
          <a:ext cx="6908897" cy="5954082"/>
        </p:xfrm>
        <a:graphic>
          <a:graphicData uri="http://schemas.openxmlformats.org/drawingml/2006/table">
            <a:tbl>
              <a:tblPr/>
              <a:tblGrid>
                <a:gridCol w="1332209">
                  <a:extLst>
                    <a:ext uri="{9D8B030D-6E8A-4147-A177-3AD203B41FA5}">
                      <a16:colId xmlns:a16="http://schemas.microsoft.com/office/drawing/2014/main" val="3442337721"/>
                    </a:ext>
                  </a:extLst>
                </a:gridCol>
                <a:gridCol w="464724">
                  <a:extLst>
                    <a:ext uri="{9D8B030D-6E8A-4147-A177-3AD203B41FA5}">
                      <a16:colId xmlns:a16="http://schemas.microsoft.com/office/drawing/2014/main" val="2230881634"/>
                    </a:ext>
                  </a:extLst>
                </a:gridCol>
                <a:gridCol w="464724">
                  <a:extLst>
                    <a:ext uri="{9D8B030D-6E8A-4147-A177-3AD203B41FA5}">
                      <a16:colId xmlns:a16="http://schemas.microsoft.com/office/drawing/2014/main" val="2957898209"/>
                    </a:ext>
                  </a:extLst>
                </a:gridCol>
                <a:gridCol w="464724">
                  <a:extLst>
                    <a:ext uri="{9D8B030D-6E8A-4147-A177-3AD203B41FA5}">
                      <a16:colId xmlns:a16="http://schemas.microsoft.com/office/drawing/2014/main" val="620556014"/>
                    </a:ext>
                  </a:extLst>
                </a:gridCol>
                <a:gridCol w="464724">
                  <a:extLst>
                    <a:ext uri="{9D8B030D-6E8A-4147-A177-3AD203B41FA5}">
                      <a16:colId xmlns:a16="http://schemas.microsoft.com/office/drawing/2014/main" val="1870174836"/>
                    </a:ext>
                  </a:extLst>
                </a:gridCol>
                <a:gridCol w="464724">
                  <a:extLst>
                    <a:ext uri="{9D8B030D-6E8A-4147-A177-3AD203B41FA5}">
                      <a16:colId xmlns:a16="http://schemas.microsoft.com/office/drawing/2014/main" val="784948611"/>
                    </a:ext>
                  </a:extLst>
                </a:gridCol>
                <a:gridCol w="464724">
                  <a:extLst>
                    <a:ext uri="{9D8B030D-6E8A-4147-A177-3AD203B41FA5}">
                      <a16:colId xmlns:a16="http://schemas.microsoft.com/office/drawing/2014/main" val="814518055"/>
                    </a:ext>
                  </a:extLst>
                </a:gridCol>
                <a:gridCol w="464724">
                  <a:extLst>
                    <a:ext uri="{9D8B030D-6E8A-4147-A177-3AD203B41FA5}">
                      <a16:colId xmlns:a16="http://schemas.microsoft.com/office/drawing/2014/main" val="3268209920"/>
                    </a:ext>
                  </a:extLst>
                </a:gridCol>
                <a:gridCol w="464724">
                  <a:extLst>
                    <a:ext uri="{9D8B030D-6E8A-4147-A177-3AD203B41FA5}">
                      <a16:colId xmlns:a16="http://schemas.microsoft.com/office/drawing/2014/main" val="2642451332"/>
                    </a:ext>
                  </a:extLst>
                </a:gridCol>
                <a:gridCol w="464724">
                  <a:extLst>
                    <a:ext uri="{9D8B030D-6E8A-4147-A177-3AD203B41FA5}">
                      <a16:colId xmlns:a16="http://schemas.microsoft.com/office/drawing/2014/main" val="2446868387"/>
                    </a:ext>
                  </a:extLst>
                </a:gridCol>
                <a:gridCol w="464724">
                  <a:extLst>
                    <a:ext uri="{9D8B030D-6E8A-4147-A177-3AD203B41FA5}">
                      <a16:colId xmlns:a16="http://schemas.microsoft.com/office/drawing/2014/main" val="869596673"/>
                    </a:ext>
                  </a:extLst>
                </a:gridCol>
                <a:gridCol w="464724">
                  <a:extLst>
                    <a:ext uri="{9D8B030D-6E8A-4147-A177-3AD203B41FA5}">
                      <a16:colId xmlns:a16="http://schemas.microsoft.com/office/drawing/2014/main" val="2843101162"/>
                    </a:ext>
                  </a:extLst>
                </a:gridCol>
                <a:gridCol w="464724">
                  <a:extLst>
                    <a:ext uri="{9D8B030D-6E8A-4147-A177-3AD203B41FA5}">
                      <a16:colId xmlns:a16="http://schemas.microsoft.com/office/drawing/2014/main" val="2519864683"/>
                    </a:ext>
                  </a:extLst>
                </a:gridCol>
              </a:tblGrid>
              <a:tr h="129297">
                <a:tc rowSpan="2">
                  <a:txBody>
                    <a:bodyPr/>
                    <a:lstStyle/>
                    <a:p>
                      <a:pPr algn="ctr" fontAlgn="ctr"/>
                      <a:r>
                        <a:rPr lang="en-US" sz="800" b="1" i="0" u="none" strike="noStrike">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72084684"/>
                  </a:ext>
                </a:extLst>
              </a:tr>
              <a:tr h="135761">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9195968"/>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D*</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(0.46)**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dirty="0">
                          <a:solidFill>
                            <a:srgbClr val="000000"/>
                          </a:solidFill>
                          <a:effectLst/>
                          <a:latin typeface="Century Gothic" panose="020B0502020202020204" pitchFamily="34" charset="0"/>
                        </a:rPr>
                        <a:t>C</a:t>
                      </a:r>
                    </a:p>
                    <a:p>
                      <a:pPr algn="ctr" fontAlgn="ctr"/>
                      <a:r>
                        <a:rPr lang="en-US" sz="800" b="0" i="0" u="none" strike="noStrike" dirty="0">
                          <a:solidFill>
                            <a:srgbClr val="000000"/>
                          </a:solidFill>
                          <a:effectLst/>
                          <a:latin typeface="Century Gothic" panose="020B0502020202020204" pitchFamily="34" charset="0"/>
                        </a:rPr>
                        <a:t>(0.26)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0677352"/>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(1.12)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025832640"/>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(1.47)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818710419"/>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(0.71)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(0.68)</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74150051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590399300"/>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227274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267735759"/>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7621253"/>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(1.11)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53850139"/>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(1.26)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(1.41)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(1.42)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06500828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(0.72)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1330633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(0.56)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(0.91)</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87386423"/>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90064068"/>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22584940"/>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5999951"/>
                  </a:ext>
                </a:extLst>
              </a:tr>
              <a:tr h="258592">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53656721"/>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48506823"/>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833600792"/>
                  </a:ext>
                </a:extLst>
              </a:tr>
              <a:tr h="258592">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53434345"/>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(1.52)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03858735"/>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35473641"/>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54058550"/>
                  </a:ext>
                </a:extLst>
              </a:tr>
            </a:tbl>
          </a:graphicData>
        </a:graphic>
      </p:graphicFrame>
      <p:grpSp>
        <p:nvGrpSpPr>
          <p:cNvPr id="116" name="Group 115">
            <a:extLst>
              <a:ext uri="{FF2B5EF4-FFF2-40B4-BE49-F238E27FC236}">
                <a16:creationId xmlns:a16="http://schemas.microsoft.com/office/drawing/2014/main" id="{9253956F-C56F-428D-94AA-3CC05E1C1442}"/>
              </a:ext>
            </a:extLst>
          </p:cNvPr>
          <p:cNvGrpSpPr/>
          <p:nvPr/>
        </p:nvGrpSpPr>
        <p:grpSpPr>
          <a:xfrm>
            <a:off x="6905895" y="5992421"/>
            <a:ext cx="2942305" cy="865579"/>
            <a:chOff x="6905895" y="5992421"/>
            <a:chExt cx="2942305" cy="865579"/>
          </a:xfrm>
        </p:grpSpPr>
        <p:sp>
          <p:nvSpPr>
            <p:cNvPr id="117" name="Rectangle 116">
              <a:extLst>
                <a:ext uri="{FF2B5EF4-FFF2-40B4-BE49-F238E27FC236}">
                  <a16:creationId xmlns:a16="http://schemas.microsoft.com/office/drawing/2014/main" id="{DE55D7C4-E495-48B5-80C3-09623AC7F3D5}"/>
                </a:ext>
              </a:extLst>
            </p:cNvPr>
            <p:cNvSpPr/>
            <p:nvPr/>
          </p:nvSpPr>
          <p:spPr>
            <a:xfrm>
              <a:off x="6905895" y="5992421"/>
              <a:ext cx="2932373" cy="86557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a:extLst>
                <a:ext uri="{FF2B5EF4-FFF2-40B4-BE49-F238E27FC236}">
                  <a16:creationId xmlns:a16="http://schemas.microsoft.com/office/drawing/2014/main" id="{D668E11B-6703-4D8F-AD54-F178BC77985F}"/>
                </a:ext>
              </a:extLst>
            </p:cNvPr>
            <p:cNvSpPr/>
            <p:nvPr/>
          </p:nvSpPr>
          <p:spPr>
            <a:xfrm>
              <a:off x="7081096" y="63292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119" name="Straight Arrow Connector 118">
              <a:extLst>
                <a:ext uri="{FF2B5EF4-FFF2-40B4-BE49-F238E27FC236}">
                  <a16:creationId xmlns:a16="http://schemas.microsoft.com/office/drawing/2014/main" id="{456FEDEE-FF3E-4B15-B5AF-60477044C418}"/>
                </a:ext>
              </a:extLst>
            </p:cNvPr>
            <p:cNvCxnSpPr>
              <a:cxnSpLocks/>
            </p:cNvCxnSpPr>
            <p:nvPr/>
          </p:nvCxnSpPr>
          <p:spPr>
            <a:xfrm>
              <a:off x="7073847" y="671598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8A35E355-EA79-4C75-A8D1-4FCC2DEB86FE}"/>
                </a:ext>
              </a:extLst>
            </p:cNvPr>
            <p:cNvSpPr txBox="1"/>
            <p:nvPr/>
          </p:nvSpPr>
          <p:spPr>
            <a:xfrm>
              <a:off x="7105301" y="651210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121" name="TextBox 120">
              <a:extLst>
                <a:ext uri="{FF2B5EF4-FFF2-40B4-BE49-F238E27FC236}">
                  <a16:creationId xmlns:a16="http://schemas.microsoft.com/office/drawing/2014/main" id="{7A0AA518-D26D-4BE7-AA81-BE4E6F23D4C9}"/>
                </a:ext>
              </a:extLst>
            </p:cNvPr>
            <p:cNvSpPr txBox="1"/>
            <p:nvPr/>
          </p:nvSpPr>
          <p:spPr>
            <a:xfrm>
              <a:off x="7331309" y="629755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122" name="TextBox 121">
              <a:extLst>
                <a:ext uri="{FF2B5EF4-FFF2-40B4-BE49-F238E27FC236}">
                  <a16:creationId xmlns:a16="http://schemas.microsoft.com/office/drawing/2014/main" id="{DF76BC5B-292E-46CD-8EE2-04923ABFFB43}"/>
                </a:ext>
              </a:extLst>
            </p:cNvPr>
            <p:cNvSpPr txBox="1"/>
            <p:nvPr/>
          </p:nvSpPr>
          <p:spPr>
            <a:xfrm>
              <a:off x="7331309" y="656016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123" name="TextBox 122">
              <a:extLst>
                <a:ext uri="{FF2B5EF4-FFF2-40B4-BE49-F238E27FC236}">
                  <a16:creationId xmlns:a16="http://schemas.microsoft.com/office/drawing/2014/main" id="{79B9A9DE-F495-4D85-A9B8-D3EB620B35E1}"/>
                </a:ext>
              </a:extLst>
            </p:cNvPr>
            <p:cNvSpPr txBox="1"/>
            <p:nvPr/>
          </p:nvSpPr>
          <p:spPr>
            <a:xfrm>
              <a:off x="7331309" y="6030076"/>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124" name="Rectangle 123">
              <a:extLst>
                <a:ext uri="{FF2B5EF4-FFF2-40B4-BE49-F238E27FC236}">
                  <a16:creationId xmlns:a16="http://schemas.microsoft.com/office/drawing/2014/main" id="{B0B049CE-3079-4DB9-A141-5D06E50BCF62}"/>
                </a:ext>
              </a:extLst>
            </p:cNvPr>
            <p:cNvSpPr/>
            <p:nvPr/>
          </p:nvSpPr>
          <p:spPr>
            <a:xfrm>
              <a:off x="7081096" y="6061948"/>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7176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18</a:t>
            </a:fld>
            <a:endParaRPr lang="en-US" dirty="0"/>
          </a:p>
        </p:txBody>
      </p:sp>
      <p:sp>
        <p:nvSpPr>
          <p:cNvPr id="7" name="Text Placeholder 6"/>
          <p:cNvSpPr>
            <a:spLocks noGrp="1"/>
          </p:cNvSpPr>
          <p:nvPr>
            <p:ph type="body" sz="quarter" idx="14"/>
          </p:nvPr>
        </p:nvSpPr>
        <p:spPr>
          <a:xfrm>
            <a:off x="990003" y="6505344"/>
            <a:ext cx="5915893" cy="302112"/>
          </a:xfrm>
        </p:spPr>
        <p:txBody>
          <a:bodyPr numCol="1">
            <a:noAutofit/>
          </a:bodyPr>
          <a:lstStyle/>
          <a:p>
            <a:pPr>
              <a:spcBef>
                <a:spcPts val="0"/>
              </a:spcBef>
            </a:pPr>
            <a:endParaRPr lang="en-US" sz="800" dirty="0">
              <a:latin typeface="Century Gothic" panose="020B0502020202020204" pitchFamily="34" charset="0"/>
            </a:endParaRPr>
          </a:p>
        </p:txBody>
      </p:sp>
      <p:pic>
        <p:nvPicPr>
          <p:cNvPr id="3" name="Picture 2">
            <a:extLst>
              <a:ext uri="{FF2B5EF4-FFF2-40B4-BE49-F238E27FC236}">
                <a16:creationId xmlns:a16="http://schemas.microsoft.com/office/drawing/2014/main" id="{8111DC22-12EE-48AA-95BB-F53B47DED86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445"/>
          <a:stretch/>
        </p:blipFill>
        <p:spPr>
          <a:xfrm>
            <a:off x="0" y="553114"/>
            <a:ext cx="5694799" cy="6304885"/>
          </a:xfrm>
          <a:prstGeom prst="rect">
            <a:avLst/>
          </a:prstGeom>
          <a:ln w="3175">
            <a:solidFill>
              <a:schemeClr val="tx1"/>
            </a:solidFill>
          </a:ln>
        </p:spPr>
      </p:pic>
      <p:pic>
        <p:nvPicPr>
          <p:cNvPr id="6" name="Picture 5">
            <a:extLst>
              <a:ext uri="{FF2B5EF4-FFF2-40B4-BE49-F238E27FC236}">
                <a16:creationId xmlns:a16="http://schemas.microsoft.com/office/drawing/2014/main" id="{EE34A2B9-B0D2-4BEA-A7D7-5C45CD46EC1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445"/>
          <a:stretch/>
        </p:blipFill>
        <p:spPr>
          <a:xfrm>
            <a:off x="6509072" y="551262"/>
            <a:ext cx="5696472" cy="6306737"/>
          </a:xfrm>
          <a:prstGeom prst="rect">
            <a:avLst/>
          </a:prstGeom>
          <a:ln w="3175">
            <a:solidFill>
              <a:schemeClr val="tx1"/>
            </a:solidFill>
          </a:ln>
        </p:spPr>
      </p:pic>
      <p:sp>
        <p:nvSpPr>
          <p:cNvPr id="5" name="Title 4"/>
          <p:cNvSpPr>
            <a:spLocks noGrp="1"/>
          </p:cNvSpPr>
          <p:nvPr>
            <p:ph type="ctrTitle"/>
          </p:nvPr>
        </p:nvSpPr>
        <p:spPr/>
        <p:txBody>
          <a:bodyPr/>
          <a:lstStyle/>
          <a:p>
            <a:r>
              <a:rPr lang="en-US" dirty="0"/>
              <a:t>With Improvements – Traffic Volume</a:t>
            </a:r>
          </a:p>
        </p:txBody>
      </p:sp>
      <p:sp>
        <p:nvSpPr>
          <p:cNvPr id="150" name="TextBox 149">
            <a:extLst>
              <a:ext uri="{FF2B5EF4-FFF2-40B4-BE49-F238E27FC236}">
                <a16:creationId xmlns:a16="http://schemas.microsoft.com/office/drawing/2014/main" id="{C4340AF9-8DB8-46C1-8CC6-94E34DDD1F02}"/>
              </a:ext>
            </a:extLst>
          </p:cNvPr>
          <p:cNvSpPr txBox="1"/>
          <p:nvPr/>
        </p:nvSpPr>
        <p:spPr>
          <a:xfrm>
            <a:off x="0" y="6550223"/>
            <a:ext cx="1928902" cy="307777"/>
          </a:xfrm>
          <a:prstGeom prst="rect">
            <a:avLst/>
          </a:prstGeom>
          <a:noFill/>
        </p:spPr>
        <p:txBody>
          <a:bodyPr wrap="square" rtlCol="0">
            <a:spAutoFit/>
          </a:bodyPr>
          <a:lstStyle/>
          <a:p>
            <a:r>
              <a:rPr lang="en-US" sz="1400" b="1" dirty="0">
                <a:latin typeface="Century Gothic" pitchFamily="34" charset="0"/>
              </a:rPr>
              <a:t>Weekday AM Peak</a:t>
            </a:r>
          </a:p>
        </p:txBody>
      </p:sp>
      <p:sp>
        <p:nvSpPr>
          <p:cNvPr id="56" name="TextBox 55">
            <a:extLst>
              <a:ext uri="{FF2B5EF4-FFF2-40B4-BE49-F238E27FC236}">
                <a16:creationId xmlns:a16="http://schemas.microsoft.com/office/drawing/2014/main" id="{AFCE2B3D-4446-4CB8-BAC3-54A854B085A1}"/>
              </a:ext>
            </a:extLst>
          </p:cNvPr>
          <p:cNvSpPr txBox="1"/>
          <p:nvPr/>
        </p:nvSpPr>
        <p:spPr>
          <a:xfrm>
            <a:off x="6489477" y="6550223"/>
            <a:ext cx="1928902" cy="307777"/>
          </a:xfrm>
          <a:prstGeom prst="rect">
            <a:avLst/>
          </a:prstGeom>
          <a:noFill/>
        </p:spPr>
        <p:txBody>
          <a:bodyPr wrap="square" rtlCol="0">
            <a:spAutoFit/>
          </a:bodyPr>
          <a:lstStyle/>
          <a:p>
            <a:r>
              <a:rPr lang="en-US" sz="1400" b="1" dirty="0">
                <a:latin typeface="Century Gothic" pitchFamily="34" charset="0"/>
              </a:rPr>
              <a:t>Weekday PM Peak</a:t>
            </a:r>
          </a:p>
        </p:txBody>
      </p:sp>
    </p:spTree>
    <p:extLst>
      <p:ext uri="{BB962C8B-B14F-4D97-AF65-F5344CB8AC3E}">
        <p14:creationId xmlns:p14="http://schemas.microsoft.com/office/powerpoint/2010/main" val="3231257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19</a:t>
            </a:fld>
            <a:endParaRPr lang="en-US" dirty="0"/>
          </a:p>
        </p:txBody>
      </p:sp>
      <p:sp>
        <p:nvSpPr>
          <p:cNvPr id="5" name="Title 4"/>
          <p:cNvSpPr>
            <a:spLocks noGrp="1"/>
          </p:cNvSpPr>
          <p:nvPr>
            <p:ph type="ctrTitle"/>
          </p:nvPr>
        </p:nvSpPr>
        <p:spPr/>
        <p:txBody>
          <a:bodyPr/>
          <a:lstStyle/>
          <a:p>
            <a:r>
              <a:rPr lang="en-US" dirty="0"/>
              <a:t>With Improvements – AM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pic>
        <p:nvPicPr>
          <p:cNvPr id="53" name="Picture 52">
            <a:extLst>
              <a:ext uri="{FF2B5EF4-FFF2-40B4-BE49-F238E27FC236}">
                <a16:creationId xmlns:a16="http://schemas.microsoft.com/office/drawing/2014/main" id="{44164DAF-2285-4BA6-B599-34BEC718FA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033" y="0"/>
            <a:ext cx="5299365" cy="6858000"/>
          </a:xfrm>
          <a:prstGeom prst="rect">
            <a:avLst/>
          </a:prstGeom>
          <a:ln w="3175">
            <a:solidFill>
              <a:schemeClr val="tx1"/>
            </a:solidFill>
          </a:ln>
        </p:spPr>
      </p:pic>
      <p:sp>
        <p:nvSpPr>
          <p:cNvPr id="54" name="Oval 53">
            <a:extLst>
              <a:ext uri="{FF2B5EF4-FFF2-40B4-BE49-F238E27FC236}">
                <a16:creationId xmlns:a16="http://schemas.microsoft.com/office/drawing/2014/main" id="{8BCA7FEE-99A1-4FF3-AEFD-655B6113C222}"/>
              </a:ext>
            </a:extLst>
          </p:cNvPr>
          <p:cNvSpPr/>
          <p:nvPr/>
        </p:nvSpPr>
        <p:spPr>
          <a:xfrm>
            <a:off x="89301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5" name="Oval 54">
            <a:extLst>
              <a:ext uri="{FF2B5EF4-FFF2-40B4-BE49-F238E27FC236}">
                <a16:creationId xmlns:a16="http://schemas.microsoft.com/office/drawing/2014/main" id="{53882FE3-4E17-4176-9B18-1676E15FA690}"/>
              </a:ext>
            </a:extLst>
          </p:cNvPr>
          <p:cNvSpPr/>
          <p:nvPr/>
        </p:nvSpPr>
        <p:spPr>
          <a:xfrm>
            <a:off x="98505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6" name="Oval 55">
            <a:extLst>
              <a:ext uri="{FF2B5EF4-FFF2-40B4-BE49-F238E27FC236}">
                <a16:creationId xmlns:a16="http://schemas.microsoft.com/office/drawing/2014/main" id="{53F847DE-945B-456C-90CA-936CCF04373B}"/>
              </a:ext>
            </a:extLst>
          </p:cNvPr>
          <p:cNvSpPr/>
          <p:nvPr/>
        </p:nvSpPr>
        <p:spPr>
          <a:xfrm>
            <a:off x="97921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7" name="Oval 56">
            <a:extLst>
              <a:ext uri="{FF2B5EF4-FFF2-40B4-BE49-F238E27FC236}">
                <a16:creationId xmlns:a16="http://schemas.microsoft.com/office/drawing/2014/main" id="{CEA132C1-557F-4D56-96CA-D684E29CB2BA}"/>
              </a:ext>
            </a:extLst>
          </p:cNvPr>
          <p:cNvSpPr/>
          <p:nvPr/>
        </p:nvSpPr>
        <p:spPr>
          <a:xfrm>
            <a:off x="99922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8" name="Oval 57">
            <a:extLst>
              <a:ext uri="{FF2B5EF4-FFF2-40B4-BE49-F238E27FC236}">
                <a16:creationId xmlns:a16="http://schemas.microsoft.com/office/drawing/2014/main" id="{09C9FA49-02A7-495E-AA5F-CC4DF48C02B4}"/>
              </a:ext>
            </a:extLst>
          </p:cNvPr>
          <p:cNvSpPr/>
          <p:nvPr/>
        </p:nvSpPr>
        <p:spPr>
          <a:xfrm>
            <a:off x="99922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59" name="Oval 58">
            <a:extLst>
              <a:ext uri="{FF2B5EF4-FFF2-40B4-BE49-F238E27FC236}">
                <a16:creationId xmlns:a16="http://schemas.microsoft.com/office/drawing/2014/main" id="{80C635C5-5928-4BFE-AC44-FF2379DC1416}"/>
              </a:ext>
            </a:extLst>
          </p:cNvPr>
          <p:cNvSpPr/>
          <p:nvPr/>
        </p:nvSpPr>
        <p:spPr>
          <a:xfrm>
            <a:off x="100002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0" name="Oval 59">
            <a:extLst>
              <a:ext uri="{FF2B5EF4-FFF2-40B4-BE49-F238E27FC236}">
                <a16:creationId xmlns:a16="http://schemas.microsoft.com/office/drawing/2014/main" id="{24FF4A31-020C-4071-9914-A8B97EB13B44}"/>
              </a:ext>
            </a:extLst>
          </p:cNvPr>
          <p:cNvSpPr/>
          <p:nvPr/>
        </p:nvSpPr>
        <p:spPr>
          <a:xfrm>
            <a:off x="100080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1" name="Oval 60">
            <a:extLst>
              <a:ext uri="{FF2B5EF4-FFF2-40B4-BE49-F238E27FC236}">
                <a16:creationId xmlns:a16="http://schemas.microsoft.com/office/drawing/2014/main" id="{630B0C3F-E27B-4378-9F71-59581F80957E}"/>
              </a:ext>
            </a:extLst>
          </p:cNvPr>
          <p:cNvSpPr/>
          <p:nvPr/>
        </p:nvSpPr>
        <p:spPr>
          <a:xfrm>
            <a:off x="100080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2" name="Oval 61">
            <a:extLst>
              <a:ext uri="{FF2B5EF4-FFF2-40B4-BE49-F238E27FC236}">
                <a16:creationId xmlns:a16="http://schemas.microsoft.com/office/drawing/2014/main" id="{F5074E3A-E551-4CB8-A1A9-438EBD0AD49B}"/>
              </a:ext>
            </a:extLst>
          </p:cNvPr>
          <p:cNvSpPr/>
          <p:nvPr/>
        </p:nvSpPr>
        <p:spPr>
          <a:xfrm>
            <a:off x="9934610" y="3651551"/>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63" name="Oval 62">
            <a:extLst>
              <a:ext uri="{FF2B5EF4-FFF2-40B4-BE49-F238E27FC236}">
                <a16:creationId xmlns:a16="http://schemas.microsoft.com/office/drawing/2014/main" id="{76E27EBC-EA24-4F7A-BF52-703BE6B59C02}"/>
              </a:ext>
            </a:extLst>
          </p:cNvPr>
          <p:cNvSpPr/>
          <p:nvPr/>
        </p:nvSpPr>
        <p:spPr>
          <a:xfrm>
            <a:off x="108351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4" name="Oval 63">
            <a:extLst>
              <a:ext uri="{FF2B5EF4-FFF2-40B4-BE49-F238E27FC236}">
                <a16:creationId xmlns:a16="http://schemas.microsoft.com/office/drawing/2014/main" id="{5A35CF00-D5AE-4F73-AA41-D73545F9FAE2}"/>
              </a:ext>
            </a:extLst>
          </p:cNvPr>
          <p:cNvSpPr/>
          <p:nvPr/>
        </p:nvSpPr>
        <p:spPr>
          <a:xfrm>
            <a:off x="108385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 B</a:t>
            </a:r>
          </a:p>
          <a:p>
            <a:pPr algn="ctr"/>
            <a:endParaRPr lang="en-US" sz="1000" b="1" dirty="0"/>
          </a:p>
        </p:txBody>
      </p:sp>
      <p:sp>
        <p:nvSpPr>
          <p:cNvPr id="65" name="Oval 64">
            <a:extLst>
              <a:ext uri="{FF2B5EF4-FFF2-40B4-BE49-F238E27FC236}">
                <a16:creationId xmlns:a16="http://schemas.microsoft.com/office/drawing/2014/main" id="{F9A51C9F-5D9D-467F-B1A2-9D7519D0B20C}"/>
              </a:ext>
            </a:extLst>
          </p:cNvPr>
          <p:cNvSpPr/>
          <p:nvPr/>
        </p:nvSpPr>
        <p:spPr>
          <a:xfrm>
            <a:off x="107652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6" name="Oval 65">
            <a:extLst>
              <a:ext uri="{FF2B5EF4-FFF2-40B4-BE49-F238E27FC236}">
                <a16:creationId xmlns:a16="http://schemas.microsoft.com/office/drawing/2014/main" id="{76012474-C13D-4742-9077-45D013E9EC64}"/>
              </a:ext>
            </a:extLst>
          </p:cNvPr>
          <p:cNvSpPr/>
          <p:nvPr/>
        </p:nvSpPr>
        <p:spPr>
          <a:xfrm>
            <a:off x="106311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76" name="Oval 75">
            <a:extLst>
              <a:ext uri="{FF2B5EF4-FFF2-40B4-BE49-F238E27FC236}">
                <a16:creationId xmlns:a16="http://schemas.microsoft.com/office/drawing/2014/main" id="{920DBF1C-C6AF-4940-9EE1-589F5E2D20DB}"/>
              </a:ext>
            </a:extLst>
          </p:cNvPr>
          <p:cNvSpPr/>
          <p:nvPr/>
        </p:nvSpPr>
        <p:spPr>
          <a:xfrm>
            <a:off x="93111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77" name="Oval 76">
            <a:extLst>
              <a:ext uri="{FF2B5EF4-FFF2-40B4-BE49-F238E27FC236}">
                <a16:creationId xmlns:a16="http://schemas.microsoft.com/office/drawing/2014/main" id="{321D4EFF-B634-404C-AD15-C33DEF41FE88}"/>
              </a:ext>
            </a:extLst>
          </p:cNvPr>
          <p:cNvSpPr/>
          <p:nvPr/>
        </p:nvSpPr>
        <p:spPr>
          <a:xfrm>
            <a:off x="93291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78" name="Oval 77">
            <a:extLst>
              <a:ext uri="{FF2B5EF4-FFF2-40B4-BE49-F238E27FC236}">
                <a16:creationId xmlns:a16="http://schemas.microsoft.com/office/drawing/2014/main" id="{948020EA-3EB2-4CA5-BFA3-4EE3C622110E}"/>
              </a:ext>
            </a:extLst>
          </p:cNvPr>
          <p:cNvSpPr/>
          <p:nvPr/>
        </p:nvSpPr>
        <p:spPr>
          <a:xfrm>
            <a:off x="93111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79" name="Oval 78">
            <a:extLst>
              <a:ext uri="{FF2B5EF4-FFF2-40B4-BE49-F238E27FC236}">
                <a16:creationId xmlns:a16="http://schemas.microsoft.com/office/drawing/2014/main" id="{DDFAA71D-747E-422E-BD02-2135888B03C7}"/>
              </a:ext>
            </a:extLst>
          </p:cNvPr>
          <p:cNvSpPr/>
          <p:nvPr/>
        </p:nvSpPr>
        <p:spPr>
          <a:xfrm>
            <a:off x="85800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0" name="Oval 79">
            <a:extLst>
              <a:ext uri="{FF2B5EF4-FFF2-40B4-BE49-F238E27FC236}">
                <a16:creationId xmlns:a16="http://schemas.microsoft.com/office/drawing/2014/main" id="{2623F0AF-0049-49CF-8CAB-FE23899DAA56}"/>
              </a:ext>
            </a:extLst>
          </p:cNvPr>
          <p:cNvSpPr/>
          <p:nvPr/>
        </p:nvSpPr>
        <p:spPr>
          <a:xfrm>
            <a:off x="85030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1" name="Oval 80">
            <a:extLst>
              <a:ext uri="{FF2B5EF4-FFF2-40B4-BE49-F238E27FC236}">
                <a16:creationId xmlns:a16="http://schemas.microsoft.com/office/drawing/2014/main" id="{D53E2F48-6985-44C0-86A1-2717D9A86037}"/>
              </a:ext>
            </a:extLst>
          </p:cNvPr>
          <p:cNvSpPr/>
          <p:nvPr/>
        </p:nvSpPr>
        <p:spPr>
          <a:xfrm>
            <a:off x="7086120" y="34482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82" name="Oval 81">
            <a:extLst>
              <a:ext uri="{FF2B5EF4-FFF2-40B4-BE49-F238E27FC236}">
                <a16:creationId xmlns:a16="http://schemas.microsoft.com/office/drawing/2014/main" id="{C7FC252F-1562-419E-8F88-9F0FE8D19701}"/>
              </a:ext>
            </a:extLst>
          </p:cNvPr>
          <p:cNvSpPr/>
          <p:nvPr/>
        </p:nvSpPr>
        <p:spPr>
          <a:xfrm>
            <a:off x="72156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83" name="Oval 82">
            <a:extLst>
              <a:ext uri="{FF2B5EF4-FFF2-40B4-BE49-F238E27FC236}">
                <a16:creationId xmlns:a16="http://schemas.microsoft.com/office/drawing/2014/main" id="{AE59B0B3-8665-4467-B07A-D7E6E2CD41AA}"/>
              </a:ext>
            </a:extLst>
          </p:cNvPr>
          <p:cNvSpPr/>
          <p:nvPr/>
        </p:nvSpPr>
        <p:spPr>
          <a:xfrm>
            <a:off x="73282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84" name="Oval 83">
            <a:extLst>
              <a:ext uri="{FF2B5EF4-FFF2-40B4-BE49-F238E27FC236}">
                <a16:creationId xmlns:a16="http://schemas.microsoft.com/office/drawing/2014/main" id="{7D82BC91-7770-4C2B-847B-1D73DC4746C5}"/>
              </a:ext>
            </a:extLst>
          </p:cNvPr>
          <p:cNvSpPr/>
          <p:nvPr/>
        </p:nvSpPr>
        <p:spPr>
          <a:xfrm>
            <a:off x="78193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6" name="TextBox 85">
            <a:extLst>
              <a:ext uri="{FF2B5EF4-FFF2-40B4-BE49-F238E27FC236}">
                <a16:creationId xmlns:a16="http://schemas.microsoft.com/office/drawing/2014/main" id="{6ACDF242-022C-4F2C-9F89-9AA4D39D5B43}"/>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AM Peak</a:t>
            </a:r>
          </a:p>
        </p:txBody>
      </p:sp>
      <p:grpSp>
        <p:nvGrpSpPr>
          <p:cNvPr id="90" name="Group 89">
            <a:extLst>
              <a:ext uri="{FF2B5EF4-FFF2-40B4-BE49-F238E27FC236}">
                <a16:creationId xmlns:a16="http://schemas.microsoft.com/office/drawing/2014/main" id="{BF2F62CE-CC48-404C-BF05-7E2653907841}"/>
              </a:ext>
            </a:extLst>
          </p:cNvPr>
          <p:cNvGrpSpPr/>
          <p:nvPr/>
        </p:nvGrpSpPr>
        <p:grpSpPr>
          <a:xfrm>
            <a:off x="6905895" y="5992421"/>
            <a:ext cx="2942305" cy="865579"/>
            <a:chOff x="6905895" y="5992421"/>
            <a:chExt cx="2942305" cy="865579"/>
          </a:xfrm>
        </p:grpSpPr>
        <p:sp>
          <p:nvSpPr>
            <p:cNvPr id="91" name="Rectangle 90">
              <a:extLst>
                <a:ext uri="{FF2B5EF4-FFF2-40B4-BE49-F238E27FC236}">
                  <a16:creationId xmlns:a16="http://schemas.microsoft.com/office/drawing/2014/main" id="{CC65A73A-9352-486C-A96F-5142E156A5EA}"/>
                </a:ext>
              </a:extLst>
            </p:cNvPr>
            <p:cNvSpPr/>
            <p:nvPr/>
          </p:nvSpPr>
          <p:spPr>
            <a:xfrm>
              <a:off x="6905895" y="5992421"/>
              <a:ext cx="2932373" cy="86557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59972EB-F191-4083-9068-CF51EE703128}"/>
                </a:ext>
              </a:extLst>
            </p:cNvPr>
            <p:cNvSpPr/>
            <p:nvPr/>
          </p:nvSpPr>
          <p:spPr>
            <a:xfrm>
              <a:off x="7081096" y="63292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93" name="Straight Arrow Connector 92">
              <a:extLst>
                <a:ext uri="{FF2B5EF4-FFF2-40B4-BE49-F238E27FC236}">
                  <a16:creationId xmlns:a16="http://schemas.microsoft.com/office/drawing/2014/main" id="{10131849-6ECC-47FD-8C99-FD29C844B5A4}"/>
                </a:ext>
              </a:extLst>
            </p:cNvPr>
            <p:cNvCxnSpPr>
              <a:cxnSpLocks/>
            </p:cNvCxnSpPr>
            <p:nvPr/>
          </p:nvCxnSpPr>
          <p:spPr>
            <a:xfrm>
              <a:off x="7073847" y="671598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E3901845-FF88-46CD-B7DD-EA4763528F1A}"/>
                </a:ext>
              </a:extLst>
            </p:cNvPr>
            <p:cNvSpPr txBox="1"/>
            <p:nvPr/>
          </p:nvSpPr>
          <p:spPr>
            <a:xfrm>
              <a:off x="7105301" y="651210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95" name="TextBox 94">
              <a:extLst>
                <a:ext uri="{FF2B5EF4-FFF2-40B4-BE49-F238E27FC236}">
                  <a16:creationId xmlns:a16="http://schemas.microsoft.com/office/drawing/2014/main" id="{CDDE8D84-12CB-46D7-8BBF-169EBC86D467}"/>
                </a:ext>
              </a:extLst>
            </p:cNvPr>
            <p:cNvSpPr txBox="1"/>
            <p:nvPr/>
          </p:nvSpPr>
          <p:spPr>
            <a:xfrm>
              <a:off x="7331309" y="629755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96" name="TextBox 95">
              <a:extLst>
                <a:ext uri="{FF2B5EF4-FFF2-40B4-BE49-F238E27FC236}">
                  <a16:creationId xmlns:a16="http://schemas.microsoft.com/office/drawing/2014/main" id="{BA008FC3-7FC0-4878-BB81-5FE164411DBD}"/>
                </a:ext>
              </a:extLst>
            </p:cNvPr>
            <p:cNvSpPr txBox="1"/>
            <p:nvPr/>
          </p:nvSpPr>
          <p:spPr>
            <a:xfrm>
              <a:off x="7331309" y="656016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97" name="TextBox 96">
              <a:extLst>
                <a:ext uri="{FF2B5EF4-FFF2-40B4-BE49-F238E27FC236}">
                  <a16:creationId xmlns:a16="http://schemas.microsoft.com/office/drawing/2014/main" id="{A6B5AFFA-819A-4EB7-A84E-150B180771E7}"/>
                </a:ext>
              </a:extLst>
            </p:cNvPr>
            <p:cNvSpPr txBox="1"/>
            <p:nvPr/>
          </p:nvSpPr>
          <p:spPr>
            <a:xfrm>
              <a:off x="7331309" y="6030076"/>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98" name="Rectangle 97">
              <a:extLst>
                <a:ext uri="{FF2B5EF4-FFF2-40B4-BE49-F238E27FC236}">
                  <a16:creationId xmlns:a16="http://schemas.microsoft.com/office/drawing/2014/main" id="{1CFA49C3-05E4-4612-A572-5B230CFD7BF8}"/>
                </a:ext>
              </a:extLst>
            </p:cNvPr>
            <p:cNvSpPr/>
            <p:nvPr/>
          </p:nvSpPr>
          <p:spPr>
            <a:xfrm>
              <a:off x="7081096" y="6061948"/>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5" name="Straight Arrow Connector 104">
            <a:extLst>
              <a:ext uri="{FF2B5EF4-FFF2-40B4-BE49-F238E27FC236}">
                <a16:creationId xmlns:a16="http://schemas.microsoft.com/office/drawing/2014/main" id="{AF82A3C6-BB53-4CB2-B898-ED106FD2A2CF}"/>
              </a:ext>
            </a:extLst>
          </p:cNvPr>
          <p:cNvCxnSpPr>
            <a:cxnSpLocks/>
          </p:cNvCxnSpPr>
          <p:nvPr/>
        </p:nvCxnSpPr>
        <p:spPr>
          <a:xfrm>
            <a:off x="9691106" y="372654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C9D75DE-F358-4017-AD44-29B8040C6DFE}"/>
              </a:ext>
            </a:extLst>
          </p:cNvPr>
          <p:cNvSpPr txBox="1"/>
          <p:nvPr/>
        </p:nvSpPr>
        <p:spPr>
          <a:xfrm>
            <a:off x="9705299" y="352844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09" name="Straight Arrow Connector 108">
            <a:extLst>
              <a:ext uri="{FF2B5EF4-FFF2-40B4-BE49-F238E27FC236}">
                <a16:creationId xmlns:a16="http://schemas.microsoft.com/office/drawing/2014/main" id="{83F4AB10-69A9-408A-82EC-AAB48EBE2FCF}"/>
              </a:ext>
            </a:extLst>
          </p:cNvPr>
          <p:cNvCxnSpPr>
            <a:cxnSpLocks/>
          </p:cNvCxnSpPr>
          <p:nvPr/>
        </p:nvCxnSpPr>
        <p:spPr>
          <a:xfrm flipH="1" flipV="1">
            <a:off x="10124695" y="3754019"/>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1A541F6-7744-4198-BC33-10CAE6C60E6A}"/>
              </a:ext>
            </a:extLst>
          </p:cNvPr>
          <p:cNvSpPr txBox="1"/>
          <p:nvPr/>
        </p:nvSpPr>
        <p:spPr>
          <a:xfrm>
            <a:off x="10200139" y="3556103"/>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15" name="Straight Arrow Connector 114">
            <a:extLst>
              <a:ext uri="{FF2B5EF4-FFF2-40B4-BE49-F238E27FC236}">
                <a16:creationId xmlns:a16="http://schemas.microsoft.com/office/drawing/2014/main" id="{5B3DE633-6101-44EE-8699-CDB8A24FA7CD}"/>
              </a:ext>
            </a:extLst>
          </p:cNvPr>
          <p:cNvCxnSpPr>
            <a:cxnSpLocks/>
          </p:cNvCxnSpPr>
          <p:nvPr/>
        </p:nvCxnSpPr>
        <p:spPr>
          <a:xfrm flipV="1">
            <a:off x="7003457" y="4478297"/>
            <a:ext cx="203687" cy="253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737415C-AB37-4BC1-89A3-4CAA9214B6F6}"/>
              </a:ext>
            </a:extLst>
          </p:cNvPr>
          <p:cNvSpPr txBox="1"/>
          <p:nvPr/>
        </p:nvSpPr>
        <p:spPr>
          <a:xfrm>
            <a:off x="6987974" y="4280063"/>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19" name="Straight Arrow Connector 118">
            <a:extLst>
              <a:ext uri="{FF2B5EF4-FFF2-40B4-BE49-F238E27FC236}">
                <a16:creationId xmlns:a16="http://schemas.microsoft.com/office/drawing/2014/main" id="{828A7657-DD4B-4A6F-A1E9-72D9C3809D2E}"/>
              </a:ext>
            </a:extLst>
          </p:cNvPr>
          <p:cNvCxnSpPr>
            <a:cxnSpLocks/>
          </p:cNvCxnSpPr>
          <p:nvPr/>
        </p:nvCxnSpPr>
        <p:spPr>
          <a:xfrm flipH="1">
            <a:off x="10028909" y="3436603"/>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B0B1B51-4530-4495-8BBA-13F54CA939B2}"/>
              </a:ext>
            </a:extLst>
          </p:cNvPr>
          <p:cNvSpPr txBox="1"/>
          <p:nvPr/>
        </p:nvSpPr>
        <p:spPr>
          <a:xfrm>
            <a:off x="10040667" y="3363568"/>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graphicFrame>
        <p:nvGraphicFramePr>
          <p:cNvPr id="3" name="Table 2">
            <a:extLst>
              <a:ext uri="{FF2B5EF4-FFF2-40B4-BE49-F238E27FC236}">
                <a16:creationId xmlns:a16="http://schemas.microsoft.com/office/drawing/2014/main" id="{0D62FD9E-7CB8-4AC9-A7EF-F102A3C6F7A4}"/>
              </a:ext>
            </a:extLst>
          </p:cNvPr>
          <p:cNvGraphicFramePr>
            <a:graphicFrameLocks noGrp="1"/>
          </p:cNvGraphicFramePr>
          <p:nvPr>
            <p:extLst>
              <p:ext uri="{D42A27DB-BD31-4B8C-83A1-F6EECF244321}">
                <p14:modId xmlns:p14="http://schemas.microsoft.com/office/powerpoint/2010/main" val="380119065"/>
              </p:ext>
            </p:extLst>
          </p:nvPr>
        </p:nvGraphicFramePr>
        <p:xfrm>
          <a:off x="0" y="551264"/>
          <a:ext cx="6908615" cy="5954081"/>
        </p:xfrm>
        <a:graphic>
          <a:graphicData uri="http://schemas.openxmlformats.org/drawingml/2006/table">
            <a:tbl>
              <a:tblPr/>
              <a:tblGrid>
                <a:gridCol w="1332155">
                  <a:extLst>
                    <a:ext uri="{9D8B030D-6E8A-4147-A177-3AD203B41FA5}">
                      <a16:colId xmlns:a16="http://schemas.microsoft.com/office/drawing/2014/main" val="175773315"/>
                    </a:ext>
                  </a:extLst>
                </a:gridCol>
                <a:gridCol w="464705">
                  <a:extLst>
                    <a:ext uri="{9D8B030D-6E8A-4147-A177-3AD203B41FA5}">
                      <a16:colId xmlns:a16="http://schemas.microsoft.com/office/drawing/2014/main" val="2889598501"/>
                    </a:ext>
                  </a:extLst>
                </a:gridCol>
                <a:gridCol w="464705">
                  <a:extLst>
                    <a:ext uri="{9D8B030D-6E8A-4147-A177-3AD203B41FA5}">
                      <a16:colId xmlns:a16="http://schemas.microsoft.com/office/drawing/2014/main" val="304523046"/>
                    </a:ext>
                  </a:extLst>
                </a:gridCol>
                <a:gridCol w="464705">
                  <a:extLst>
                    <a:ext uri="{9D8B030D-6E8A-4147-A177-3AD203B41FA5}">
                      <a16:colId xmlns:a16="http://schemas.microsoft.com/office/drawing/2014/main" val="204293122"/>
                    </a:ext>
                  </a:extLst>
                </a:gridCol>
                <a:gridCol w="464705">
                  <a:extLst>
                    <a:ext uri="{9D8B030D-6E8A-4147-A177-3AD203B41FA5}">
                      <a16:colId xmlns:a16="http://schemas.microsoft.com/office/drawing/2014/main" val="412807429"/>
                    </a:ext>
                  </a:extLst>
                </a:gridCol>
                <a:gridCol w="464705">
                  <a:extLst>
                    <a:ext uri="{9D8B030D-6E8A-4147-A177-3AD203B41FA5}">
                      <a16:colId xmlns:a16="http://schemas.microsoft.com/office/drawing/2014/main" val="208674463"/>
                    </a:ext>
                  </a:extLst>
                </a:gridCol>
                <a:gridCol w="464705">
                  <a:extLst>
                    <a:ext uri="{9D8B030D-6E8A-4147-A177-3AD203B41FA5}">
                      <a16:colId xmlns:a16="http://schemas.microsoft.com/office/drawing/2014/main" val="1385670998"/>
                    </a:ext>
                  </a:extLst>
                </a:gridCol>
                <a:gridCol w="464705">
                  <a:extLst>
                    <a:ext uri="{9D8B030D-6E8A-4147-A177-3AD203B41FA5}">
                      <a16:colId xmlns:a16="http://schemas.microsoft.com/office/drawing/2014/main" val="1634505992"/>
                    </a:ext>
                  </a:extLst>
                </a:gridCol>
                <a:gridCol w="464705">
                  <a:extLst>
                    <a:ext uri="{9D8B030D-6E8A-4147-A177-3AD203B41FA5}">
                      <a16:colId xmlns:a16="http://schemas.microsoft.com/office/drawing/2014/main" val="2997042875"/>
                    </a:ext>
                  </a:extLst>
                </a:gridCol>
                <a:gridCol w="464705">
                  <a:extLst>
                    <a:ext uri="{9D8B030D-6E8A-4147-A177-3AD203B41FA5}">
                      <a16:colId xmlns:a16="http://schemas.microsoft.com/office/drawing/2014/main" val="2774334357"/>
                    </a:ext>
                  </a:extLst>
                </a:gridCol>
                <a:gridCol w="464705">
                  <a:extLst>
                    <a:ext uri="{9D8B030D-6E8A-4147-A177-3AD203B41FA5}">
                      <a16:colId xmlns:a16="http://schemas.microsoft.com/office/drawing/2014/main" val="1456956283"/>
                    </a:ext>
                  </a:extLst>
                </a:gridCol>
                <a:gridCol w="464705">
                  <a:extLst>
                    <a:ext uri="{9D8B030D-6E8A-4147-A177-3AD203B41FA5}">
                      <a16:colId xmlns:a16="http://schemas.microsoft.com/office/drawing/2014/main" val="42334846"/>
                    </a:ext>
                  </a:extLst>
                </a:gridCol>
                <a:gridCol w="464705">
                  <a:extLst>
                    <a:ext uri="{9D8B030D-6E8A-4147-A177-3AD203B41FA5}">
                      <a16:colId xmlns:a16="http://schemas.microsoft.com/office/drawing/2014/main" val="1808909727"/>
                    </a:ext>
                  </a:extLst>
                </a:gridCol>
              </a:tblGrid>
              <a:tr h="129297">
                <a:tc rowSpan="2">
                  <a:txBody>
                    <a:bodyPr/>
                    <a:lstStyle/>
                    <a:p>
                      <a:pPr algn="ctr" fontAlgn="ctr"/>
                      <a:r>
                        <a:rPr lang="en-US" sz="800" b="1" i="0" u="none" strike="noStrike" dirty="0">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05925631"/>
                  </a:ext>
                </a:extLst>
              </a:tr>
              <a:tr h="135760">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54328317"/>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C*</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dirty="0">
                          <a:solidFill>
                            <a:srgbClr val="000000"/>
                          </a:solidFill>
                          <a:effectLst/>
                          <a:latin typeface="Century Gothic" panose="020B0502020202020204" pitchFamily="34" charset="0"/>
                        </a:rPr>
                        <a:t>C</a:t>
                      </a:r>
                    </a:p>
                    <a:p>
                      <a:pPr algn="ctr" fontAlgn="ctr"/>
                      <a:r>
                        <a:rPr lang="en-US" sz="800" b="0" i="0" u="none" strike="noStrike" dirty="0">
                          <a:solidFill>
                            <a:srgbClr val="000000"/>
                          </a:solidFill>
                          <a:effectLst/>
                          <a:latin typeface="Century Gothic" panose="020B0502020202020204" pitchFamily="34" charset="0"/>
                        </a:rPr>
                        <a:t>(0.07)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91871799"/>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03768525"/>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862387115"/>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407163578"/>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395520815"/>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9292931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44887413"/>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87720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7059580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(1.10)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extLst>
                  <a:ext uri="{0D108BD9-81ED-4DB2-BD59-A6C34878D82A}">
                    <a16:rowId xmlns:a16="http://schemas.microsoft.com/office/drawing/2014/main" val="26840590"/>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52993006"/>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763530396"/>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0246760"/>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39064013"/>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9718319"/>
                  </a:ext>
                </a:extLst>
              </a:tr>
              <a:tr h="258592">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05381672"/>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(0.72)</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71852069"/>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92439830"/>
                  </a:ext>
                </a:extLst>
              </a:tr>
              <a:tr h="258592">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53412692"/>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30926048"/>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608754334"/>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04383572"/>
                  </a:ext>
                </a:extLst>
              </a:tr>
            </a:tbl>
          </a:graphicData>
        </a:graphic>
      </p:graphicFrame>
    </p:spTree>
    <p:extLst>
      <p:ext uri="{BB962C8B-B14F-4D97-AF65-F5344CB8AC3E}">
        <p14:creationId xmlns:p14="http://schemas.microsoft.com/office/powerpoint/2010/main" val="31102437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77518" y="673325"/>
            <a:ext cx="4548188" cy="3165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p:txBody>
          <a:bodyPr/>
          <a:lstStyle/>
          <a:p>
            <a:r>
              <a:rPr lang="en-US" dirty="0"/>
              <a:t>Introduction</a:t>
            </a:r>
          </a:p>
        </p:txBody>
      </p:sp>
      <p:sp>
        <p:nvSpPr>
          <p:cNvPr id="4" name="Text Placeholder 3"/>
          <p:cNvSpPr>
            <a:spLocks noGrp="1"/>
          </p:cNvSpPr>
          <p:nvPr>
            <p:ph type="body" sz="quarter" idx="14"/>
          </p:nvPr>
        </p:nvSpPr>
        <p:spPr/>
        <p:txBody>
          <a:bodyPr>
            <a:noAutofit/>
          </a:bodyPr>
          <a:lstStyle/>
          <a:p>
            <a:r>
              <a:rPr lang="en-US" dirty="0">
                <a:latin typeface="Century Gothic" pitchFamily="34" charset="0"/>
              </a:rPr>
              <a:t>* Traffic analyses are completed for the weekday AM peak but the results are only shown in the appendix simply because the street network will not be affected much by the closure due to the low volume (72 </a:t>
            </a:r>
            <a:r>
              <a:rPr lang="en-US" dirty="0" err="1">
                <a:latin typeface="Century Gothic" pitchFamily="34" charset="0"/>
              </a:rPr>
              <a:t>vehs</a:t>
            </a:r>
            <a:r>
              <a:rPr lang="en-US" dirty="0">
                <a:latin typeface="Century Gothic" pitchFamily="34" charset="0"/>
              </a:rPr>
              <a:t>/</a:t>
            </a:r>
            <a:r>
              <a:rPr lang="en-US" dirty="0" err="1">
                <a:latin typeface="Century Gothic" pitchFamily="34" charset="0"/>
              </a:rPr>
              <a:t>hr</a:t>
            </a:r>
            <a:r>
              <a:rPr lang="en-US" dirty="0">
                <a:latin typeface="Century Gothic" pitchFamily="34" charset="0"/>
              </a:rPr>
              <a:t>) of SB through traffic for Nevins St @ Douglass St during AM Peak.</a:t>
            </a:r>
          </a:p>
        </p:txBody>
      </p:sp>
      <p:sp>
        <p:nvSpPr>
          <p:cNvPr id="6" name="Slide Number Placeholder 5"/>
          <p:cNvSpPr>
            <a:spLocks noGrp="1"/>
          </p:cNvSpPr>
          <p:nvPr>
            <p:ph type="sldNum" sz="quarter" idx="4"/>
          </p:nvPr>
        </p:nvSpPr>
        <p:spPr/>
        <p:txBody>
          <a:bodyPr/>
          <a:lstStyle/>
          <a:p>
            <a:fld id="{623B5F94-9D18-4CD7-A9B2-82F39252AEEB}" type="slidenum">
              <a:rPr lang="en-US" smtClean="0"/>
              <a:pPr/>
              <a:t>2</a:t>
            </a:fld>
            <a:endParaRPr lang="en-US" dirty="0"/>
          </a:p>
        </p:txBody>
      </p:sp>
      <p:pic>
        <p:nvPicPr>
          <p:cNvPr id="7" name="table"/>
          <p:cNvPicPr>
            <a:picLocks noChangeAspect="1"/>
          </p:cNvPicPr>
          <p:nvPr/>
        </p:nvPicPr>
        <p:blipFill>
          <a:blip r:embed="rId3"/>
          <a:stretch>
            <a:fillRect/>
          </a:stretch>
        </p:blipFill>
        <p:spPr>
          <a:xfrm>
            <a:off x="7976684" y="4062722"/>
            <a:ext cx="3227770" cy="2340133"/>
          </a:xfrm>
          <a:prstGeom prst="rect">
            <a:avLst/>
          </a:prstGeom>
        </p:spPr>
      </p:pic>
      <p:sp>
        <p:nvSpPr>
          <p:cNvPr id="14" name="Text Placeholder 7"/>
          <p:cNvSpPr>
            <a:spLocks noGrp="1"/>
          </p:cNvSpPr>
          <p:nvPr>
            <p:ph type="body" sz="quarter" idx="15"/>
          </p:nvPr>
        </p:nvSpPr>
        <p:spPr>
          <a:xfrm>
            <a:off x="152400" y="663770"/>
            <a:ext cx="6604096" cy="5737030"/>
          </a:xfrm>
        </p:spPr>
        <p:txBody>
          <a:bodyPr anchor="ctr">
            <a:noAutofit/>
          </a:bodyPr>
          <a:lstStyle/>
          <a:p>
            <a:r>
              <a:rPr lang="en-US" sz="2000" b="1" dirty="0"/>
              <a:t>The purpose of this analysis is to test how the </a:t>
            </a:r>
            <a:r>
              <a:rPr lang="en-US" sz="2000" b="1" u="sng" dirty="0"/>
              <a:t>closure of Nevins St between Douglass St and </a:t>
            </a:r>
            <a:r>
              <a:rPr lang="en-US" sz="2000" b="1" u="sng" dirty="0" err="1"/>
              <a:t>Degraw</a:t>
            </a:r>
            <a:r>
              <a:rPr lang="en-US" sz="2000" b="1" u="sng" dirty="0"/>
              <a:t> St</a:t>
            </a:r>
            <a:r>
              <a:rPr lang="en-US" sz="2000" b="1" dirty="0"/>
              <a:t> for better connection between Thomas Greene Playground and waterfront site would affect the street network in Gowanus.</a:t>
            </a:r>
          </a:p>
          <a:p>
            <a:r>
              <a:rPr lang="en-US" sz="2000" b="1" dirty="0"/>
              <a:t>2 scenarios are analyzed for future Nevins Closure to test a range of different routes vehicles would take as alternatives:</a:t>
            </a:r>
          </a:p>
          <a:p>
            <a:pPr lvl="2"/>
            <a:r>
              <a:rPr lang="en-US" sz="1800" dirty="0"/>
              <a:t>Existing Condition</a:t>
            </a:r>
          </a:p>
          <a:p>
            <a:pPr lvl="2"/>
            <a:r>
              <a:rPr lang="en-US" sz="1800" dirty="0"/>
              <a:t>Future Scenario</a:t>
            </a:r>
          </a:p>
          <a:p>
            <a:pPr lvl="2"/>
            <a:r>
              <a:rPr lang="en-US" sz="1800" dirty="0"/>
              <a:t>With Improvements</a:t>
            </a:r>
          </a:p>
          <a:p>
            <a:pPr lvl="2"/>
            <a:r>
              <a:rPr lang="en-US" sz="1800" u="sng" dirty="0"/>
              <a:t>Nevins Closure (50&amp;50 Scenario)</a:t>
            </a:r>
          </a:p>
          <a:p>
            <a:pPr lvl="2"/>
            <a:r>
              <a:rPr lang="en-US" sz="1800" u="sng" dirty="0"/>
              <a:t>Nevins Closure (Mixed Scenario)</a:t>
            </a:r>
          </a:p>
          <a:p>
            <a:r>
              <a:rPr lang="en-US" sz="2000" b="1" dirty="0"/>
              <a:t>Analysis Time Period:</a:t>
            </a:r>
          </a:p>
          <a:p>
            <a:pPr lvl="2"/>
            <a:r>
              <a:rPr lang="en-US" sz="1800" dirty="0"/>
              <a:t>Weekday AM Peak (Less Affected*)</a:t>
            </a:r>
          </a:p>
          <a:p>
            <a:pPr lvl="2"/>
            <a:r>
              <a:rPr lang="en-US" sz="1800" u="sng" dirty="0"/>
              <a:t>Weekday PM Peak (Focus)</a:t>
            </a:r>
          </a:p>
          <a:p>
            <a:r>
              <a:rPr lang="en-US" sz="2000" b="1" dirty="0"/>
              <a:t>Intersection Level of Service (LOS) Definition:</a:t>
            </a:r>
          </a:p>
        </p:txBody>
      </p:sp>
      <p:sp>
        <p:nvSpPr>
          <p:cNvPr id="22" name="TextBox 21"/>
          <p:cNvSpPr txBox="1"/>
          <p:nvPr/>
        </p:nvSpPr>
        <p:spPr>
          <a:xfrm rot="17770441">
            <a:off x="8847064" y="1368155"/>
            <a:ext cx="956268" cy="307777"/>
          </a:xfrm>
          <a:prstGeom prst="rect">
            <a:avLst/>
          </a:prstGeom>
          <a:noFill/>
        </p:spPr>
        <p:txBody>
          <a:bodyPr wrap="square" rtlCol="0">
            <a:spAutoFit/>
          </a:bodyPr>
          <a:lstStyle/>
          <a:p>
            <a:pPr algn="ctr"/>
            <a:r>
              <a:rPr lang="en-US" sz="1400" b="1" dirty="0">
                <a:solidFill>
                  <a:schemeClr val="bg1"/>
                </a:solidFill>
                <a:latin typeface="Century Gothic" pitchFamily="34" charset="0"/>
              </a:rPr>
              <a:t>Nevins St</a:t>
            </a:r>
          </a:p>
        </p:txBody>
      </p:sp>
      <p:sp>
        <p:nvSpPr>
          <p:cNvPr id="26" name="TextBox 25"/>
          <p:cNvSpPr txBox="1"/>
          <p:nvPr/>
        </p:nvSpPr>
        <p:spPr>
          <a:xfrm rot="1606104">
            <a:off x="9450408" y="2245209"/>
            <a:ext cx="1160809" cy="307777"/>
          </a:xfrm>
          <a:prstGeom prst="rect">
            <a:avLst/>
          </a:prstGeom>
          <a:noFill/>
        </p:spPr>
        <p:txBody>
          <a:bodyPr wrap="square" rtlCol="0">
            <a:spAutoFit/>
          </a:bodyPr>
          <a:lstStyle/>
          <a:p>
            <a:pPr algn="ctr"/>
            <a:r>
              <a:rPr lang="en-US" sz="1400" b="1" dirty="0">
                <a:solidFill>
                  <a:schemeClr val="bg1"/>
                </a:solidFill>
                <a:latin typeface="Century Gothic" pitchFamily="34" charset="0"/>
              </a:rPr>
              <a:t>Douglass St</a:t>
            </a:r>
          </a:p>
        </p:txBody>
      </p:sp>
      <p:sp>
        <p:nvSpPr>
          <p:cNvPr id="27" name="TextBox 26"/>
          <p:cNvSpPr txBox="1"/>
          <p:nvPr/>
        </p:nvSpPr>
        <p:spPr>
          <a:xfrm rot="1606104">
            <a:off x="9024825" y="3072712"/>
            <a:ext cx="1106089" cy="307777"/>
          </a:xfrm>
          <a:prstGeom prst="rect">
            <a:avLst/>
          </a:prstGeom>
          <a:noFill/>
        </p:spPr>
        <p:txBody>
          <a:bodyPr wrap="square" rtlCol="0">
            <a:spAutoFit/>
          </a:bodyPr>
          <a:lstStyle/>
          <a:p>
            <a:pPr algn="ctr"/>
            <a:r>
              <a:rPr lang="en-US" sz="1400" b="1" dirty="0" err="1">
                <a:solidFill>
                  <a:schemeClr val="bg1"/>
                </a:solidFill>
                <a:latin typeface="Century Gothic" pitchFamily="34" charset="0"/>
              </a:rPr>
              <a:t>Degraw</a:t>
            </a:r>
            <a:r>
              <a:rPr lang="en-US" sz="1400" b="1" dirty="0">
                <a:solidFill>
                  <a:schemeClr val="bg1"/>
                </a:solidFill>
                <a:latin typeface="Century Gothic" pitchFamily="34" charset="0"/>
              </a:rPr>
              <a:t> St</a:t>
            </a:r>
          </a:p>
        </p:txBody>
      </p:sp>
      <p:cxnSp>
        <p:nvCxnSpPr>
          <p:cNvPr id="25" name="Straight Connector 24"/>
          <p:cNvCxnSpPr/>
          <p:nvPr/>
        </p:nvCxnSpPr>
        <p:spPr>
          <a:xfrm flipH="1" flipV="1">
            <a:off x="9280067" y="2025414"/>
            <a:ext cx="227049" cy="117729"/>
          </a:xfrm>
          <a:prstGeom prst="line">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8442018" y="3028948"/>
            <a:ext cx="118533" cy="228600"/>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8850899" y="2851235"/>
            <a:ext cx="237706" cy="123255"/>
          </a:xfrm>
          <a:prstGeom prst="line">
            <a:avLst/>
          </a:prstGeom>
          <a:ln w="381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Freeform 41"/>
          <p:cNvSpPr/>
          <p:nvPr/>
        </p:nvSpPr>
        <p:spPr>
          <a:xfrm>
            <a:off x="7179310" y="970280"/>
            <a:ext cx="1355090" cy="2835275"/>
          </a:xfrm>
          <a:custGeom>
            <a:avLst/>
            <a:gdLst>
              <a:gd name="connsiteX0" fmla="*/ 1348740 w 1348740"/>
              <a:gd name="connsiteY0" fmla="*/ 137160 h 2819400"/>
              <a:gd name="connsiteX1" fmla="*/ 0 w 1348740"/>
              <a:gd name="connsiteY1" fmla="*/ 2819400 h 2819400"/>
              <a:gd name="connsiteX2" fmla="*/ 0 w 1348740"/>
              <a:gd name="connsiteY2" fmla="*/ 2072640 h 2819400"/>
              <a:gd name="connsiteX3" fmla="*/ 1013460 w 1348740"/>
              <a:gd name="connsiteY3" fmla="*/ 0 h 2819400"/>
              <a:gd name="connsiteX4" fmla="*/ 1348740 w 1348740"/>
              <a:gd name="connsiteY4" fmla="*/ 137160 h 2819400"/>
              <a:gd name="connsiteX0" fmla="*/ 1348740 w 1348740"/>
              <a:gd name="connsiteY0" fmla="*/ 149860 h 2832100"/>
              <a:gd name="connsiteX1" fmla="*/ 0 w 1348740"/>
              <a:gd name="connsiteY1" fmla="*/ 2832100 h 2832100"/>
              <a:gd name="connsiteX2" fmla="*/ 0 w 1348740"/>
              <a:gd name="connsiteY2" fmla="*/ 2085340 h 2832100"/>
              <a:gd name="connsiteX3" fmla="*/ 1013460 w 1348740"/>
              <a:gd name="connsiteY3" fmla="*/ 0 h 2832100"/>
              <a:gd name="connsiteX4" fmla="*/ 1348740 w 1348740"/>
              <a:gd name="connsiteY4" fmla="*/ 149860 h 2832100"/>
              <a:gd name="connsiteX0" fmla="*/ 1355090 w 1355090"/>
              <a:gd name="connsiteY0" fmla="*/ 149860 h 2835275"/>
              <a:gd name="connsiteX1" fmla="*/ 0 w 1355090"/>
              <a:gd name="connsiteY1" fmla="*/ 2835275 h 2835275"/>
              <a:gd name="connsiteX2" fmla="*/ 6350 w 1355090"/>
              <a:gd name="connsiteY2" fmla="*/ 2085340 h 2835275"/>
              <a:gd name="connsiteX3" fmla="*/ 1019810 w 1355090"/>
              <a:gd name="connsiteY3" fmla="*/ 0 h 2835275"/>
              <a:gd name="connsiteX4" fmla="*/ 1355090 w 1355090"/>
              <a:gd name="connsiteY4" fmla="*/ 149860 h 2835275"/>
              <a:gd name="connsiteX0" fmla="*/ 1355090 w 1355090"/>
              <a:gd name="connsiteY0" fmla="*/ 149860 h 2835275"/>
              <a:gd name="connsiteX1" fmla="*/ 0 w 1355090"/>
              <a:gd name="connsiteY1" fmla="*/ 2835275 h 2835275"/>
              <a:gd name="connsiteX2" fmla="*/ 3175 w 1355090"/>
              <a:gd name="connsiteY2" fmla="*/ 2094865 h 2835275"/>
              <a:gd name="connsiteX3" fmla="*/ 1019810 w 1355090"/>
              <a:gd name="connsiteY3" fmla="*/ 0 h 2835275"/>
              <a:gd name="connsiteX4" fmla="*/ 1355090 w 1355090"/>
              <a:gd name="connsiteY4" fmla="*/ 149860 h 283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5090" h="2835275">
                <a:moveTo>
                  <a:pt x="1355090" y="149860"/>
                </a:moveTo>
                <a:lnTo>
                  <a:pt x="0" y="2835275"/>
                </a:lnTo>
                <a:cubicBezTo>
                  <a:pt x="2117" y="2585297"/>
                  <a:pt x="1058" y="2344843"/>
                  <a:pt x="3175" y="2094865"/>
                </a:cubicBezTo>
                <a:lnTo>
                  <a:pt x="1019810" y="0"/>
                </a:lnTo>
                <a:lnTo>
                  <a:pt x="1355090" y="149860"/>
                </a:lnTo>
                <a:close/>
              </a:path>
            </a:pathLst>
          </a:cu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rot="17786733">
            <a:off x="6959367" y="2084747"/>
            <a:ext cx="1643915" cy="307777"/>
          </a:xfrm>
          <a:prstGeom prst="rect">
            <a:avLst/>
          </a:prstGeom>
          <a:noFill/>
        </p:spPr>
        <p:txBody>
          <a:bodyPr wrap="square" rtlCol="0">
            <a:spAutoFit/>
          </a:bodyPr>
          <a:lstStyle/>
          <a:p>
            <a:pPr algn="ctr"/>
            <a:r>
              <a:rPr lang="en-US" sz="1400" b="1" dirty="0" err="1">
                <a:solidFill>
                  <a:schemeClr val="bg1"/>
                </a:solidFill>
                <a:latin typeface="Century Gothic" pitchFamily="34" charset="0"/>
              </a:rPr>
              <a:t>Gowanus</a:t>
            </a:r>
            <a:r>
              <a:rPr lang="en-US" sz="1400" b="1" dirty="0">
                <a:solidFill>
                  <a:schemeClr val="bg1"/>
                </a:solidFill>
                <a:latin typeface="Century Gothic" pitchFamily="34" charset="0"/>
              </a:rPr>
              <a:t> Canal</a:t>
            </a:r>
          </a:p>
        </p:txBody>
      </p:sp>
      <p:sp>
        <p:nvSpPr>
          <p:cNvPr id="43" name="Freeform 42"/>
          <p:cNvSpPr/>
          <p:nvPr/>
        </p:nvSpPr>
        <p:spPr>
          <a:xfrm>
            <a:off x="8789194" y="2033588"/>
            <a:ext cx="2162175" cy="1650206"/>
          </a:xfrm>
          <a:custGeom>
            <a:avLst/>
            <a:gdLst>
              <a:gd name="connsiteX0" fmla="*/ 366712 w 2162175"/>
              <a:gd name="connsiteY0" fmla="*/ 0 h 1650206"/>
              <a:gd name="connsiteX1" fmla="*/ 2162175 w 2162175"/>
              <a:gd name="connsiteY1" fmla="*/ 940593 h 1650206"/>
              <a:gd name="connsiteX2" fmla="*/ 1800225 w 2162175"/>
              <a:gd name="connsiteY2" fmla="*/ 1650206 h 1650206"/>
              <a:gd name="connsiteX3" fmla="*/ 0 w 2162175"/>
              <a:gd name="connsiteY3" fmla="*/ 716756 h 1650206"/>
              <a:gd name="connsiteX4" fmla="*/ 366712 w 2162175"/>
              <a:gd name="connsiteY4" fmla="*/ 0 h 1650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175" h="1650206">
                <a:moveTo>
                  <a:pt x="366712" y="0"/>
                </a:moveTo>
                <a:lnTo>
                  <a:pt x="2162175" y="940593"/>
                </a:lnTo>
                <a:lnTo>
                  <a:pt x="1800225" y="1650206"/>
                </a:lnTo>
                <a:lnTo>
                  <a:pt x="0" y="716756"/>
                </a:lnTo>
                <a:lnTo>
                  <a:pt x="366712" y="0"/>
                </a:lnTo>
                <a:close/>
              </a:path>
            </a:pathLst>
          </a:custGeom>
          <a:solidFill>
            <a:srgbClr val="00B05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rot="1606104">
            <a:off x="8925230" y="2613238"/>
            <a:ext cx="1867406" cy="523220"/>
          </a:xfrm>
          <a:prstGeom prst="rect">
            <a:avLst/>
          </a:prstGeom>
          <a:noFill/>
        </p:spPr>
        <p:txBody>
          <a:bodyPr wrap="square" rtlCol="0">
            <a:spAutoFit/>
          </a:bodyPr>
          <a:lstStyle/>
          <a:p>
            <a:pPr algn="ctr"/>
            <a:r>
              <a:rPr lang="en-US" sz="1400" b="1" dirty="0">
                <a:solidFill>
                  <a:schemeClr val="bg1"/>
                </a:solidFill>
                <a:latin typeface="Century Gothic" pitchFamily="34" charset="0"/>
              </a:rPr>
              <a:t>Thomas Greene Playground</a:t>
            </a:r>
          </a:p>
        </p:txBody>
      </p:sp>
      <p:cxnSp>
        <p:nvCxnSpPr>
          <p:cNvPr id="16" name="Straight Connector 15"/>
          <p:cNvCxnSpPr>
            <a:stCxn id="22" idx="1"/>
          </p:cNvCxnSpPr>
          <p:nvPr/>
        </p:nvCxnSpPr>
        <p:spPr>
          <a:xfrm flipH="1">
            <a:off x="8686049" y="1951149"/>
            <a:ext cx="428245" cy="844524"/>
          </a:xfrm>
          <a:prstGeom prst="line">
            <a:avLst/>
          </a:prstGeom>
          <a:ln w="127000">
            <a:solidFill>
              <a:schemeClr val="bg2">
                <a:alpha val="60000"/>
              </a:schemeClr>
            </a:solidFill>
          </a:ln>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8837883" y="2052184"/>
            <a:ext cx="274320" cy="274320"/>
            <a:chOff x="9334539" y="1379804"/>
            <a:chExt cx="137160" cy="137160"/>
          </a:xfrm>
        </p:grpSpPr>
        <p:sp>
          <p:nvSpPr>
            <p:cNvPr id="10" name="Oval 9"/>
            <p:cNvSpPr/>
            <p:nvPr/>
          </p:nvSpPr>
          <p:spPr>
            <a:xfrm>
              <a:off x="9334539" y="1379804"/>
              <a:ext cx="137160" cy="137160"/>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10" idx="1"/>
              <a:endCxn id="10" idx="5"/>
            </p:cNvCxnSpPr>
            <p:nvPr/>
          </p:nvCxnSpPr>
          <p:spPr>
            <a:xfrm>
              <a:off x="9354626" y="1399891"/>
              <a:ext cx="96986" cy="969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44" name="Straight Connector 43"/>
          <p:cNvCxnSpPr/>
          <p:nvPr/>
        </p:nvCxnSpPr>
        <p:spPr>
          <a:xfrm flipH="1" flipV="1">
            <a:off x="8004475" y="1990769"/>
            <a:ext cx="1116041" cy="578687"/>
          </a:xfrm>
          <a:prstGeom prst="line">
            <a:avLst/>
          </a:prstGeom>
          <a:ln w="38100">
            <a:solidFill>
              <a:srgbClr val="FFFF00"/>
            </a:solidFill>
            <a:prstDash val="sysDot"/>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814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20</a:t>
            </a:fld>
            <a:endParaRPr lang="en-US" dirty="0"/>
          </a:p>
        </p:txBody>
      </p:sp>
      <p:pic>
        <p:nvPicPr>
          <p:cNvPr id="8" name="Picture 7">
            <a:extLst>
              <a:ext uri="{FF2B5EF4-FFF2-40B4-BE49-F238E27FC236}">
                <a16:creationId xmlns:a16="http://schemas.microsoft.com/office/drawing/2014/main" id="{25024F78-F0CC-4281-A21F-EF8BA7AF2E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7396" y="0"/>
            <a:ext cx="5299365" cy="6858000"/>
          </a:xfrm>
          <a:prstGeom prst="rect">
            <a:avLst/>
          </a:prstGeom>
          <a:ln w="3175">
            <a:solidFill>
              <a:schemeClr val="tx1"/>
            </a:solidFill>
          </a:ln>
        </p:spPr>
      </p:pic>
      <p:sp>
        <p:nvSpPr>
          <p:cNvPr id="9" name="Oval 8">
            <a:extLst>
              <a:ext uri="{FF2B5EF4-FFF2-40B4-BE49-F238E27FC236}">
                <a16:creationId xmlns:a16="http://schemas.microsoft.com/office/drawing/2014/main" id="{31ACE37D-B1A2-473D-BE4A-198C57E3882F}"/>
              </a:ext>
            </a:extLst>
          </p:cNvPr>
          <p:cNvSpPr/>
          <p:nvPr/>
        </p:nvSpPr>
        <p:spPr>
          <a:xfrm>
            <a:off x="89301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0" name="Oval 9">
            <a:extLst>
              <a:ext uri="{FF2B5EF4-FFF2-40B4-BE49-F238E27FC236}">
                <a16:creationId xmlns:a16="http://schemas.microsoft.com/office/drawing/2014/main" id="{F1697735-8568-4837-9343-C61CA932FA0C}"/>
              </a:ext>
            </a:extLst>
          </p:cNvPr>
          <p:cNvSpPr/>
          <p:nvPr/>
        </p:nvSpPr>
        <p:spPr>
          <a:xfrm>
            <a:off x="98505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1" name="Oval 10">
            <a:extLst>
              <a:ext uri="{FF2B5EF4-FFF2-40B4-BE49-F238E27FC236}">
                <a16:creationId xmlns:a16="http://schemas.microsoft.com/office/drawing/2014/main" id="{A9C3A44A-5222-4B2D-9D15-0D0BBB412F77}"/>
              </a:ext>
            </a:extLst>
          </p:cNvPr>
          <p:cNvSpPr/>
          <p:nvPr/>
        </p:nvSpPr>
        <p:spPr>
          <a:xfrm>
            <a:off x="97921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2" name="Oval 11">
            <a:extLst>
              <a:ext uri="{FF2B5EF4-FFF2-40B4-BE49-F238E27FC236}">
                <a16:creationId xmlns:a16="http://schemas.microsoft.com/office/drawing/2014/main" id="{ACB80E44-5DB3-4445-9C8C-EC768C6B59BD}"/>
              </a:ext>
            </a:extLst>
          </p:cNvPr>
          <p:cNvSpPr/>
          <p:nvPr/>
        </p:nvSpPr>
        <p:spPr>
          <a:xfrm>
            <a:off x="99922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3" name="Oval 12">
            <a:extLst>
              <a:ext uri="{FF2B5EF4-FFF2-40B4-BE49-F238E27FC236}">
                <a16:creationId xmlns:a16="http://schemas.microsoft.com/office/drawing/2014/main" id="{04DE577E-5B3E-41D6-B694-5C3FF3CD2036}"/>
              </a:ext>
            </a:extLst>
          </p:cNvPr>
          <p:cNvSpPr/>
          <p:nvPr/>
        </p:nvSpPr>
        <p:spPr>
          <a:xfrm>
            <a:off x="99922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4" name="Oval 13">
            <a:extLst>
              <a:ext uri="{FF2B5EF4-FFF2-40B4-BE49-F238E27FC236}">
                <a16:creationId xmlns:a16="http://schemas.microsoft.com/office/drawing/2014/main" id="{B37C7DF9-BBE0-484D-92B3-0241F1B2C632}"/>
              </a:ext>
            </a:extLst>
          </p:cNvPr>
          <p:cNvSpPr/>
          <p:nvPr/>
        </p:nvSpPr>
        <p:spPr>
          <a:xfrm>
            <a:off x="100002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5" name="Oval 14">
            <a:extLst>
              <a:ext uri="{FF2B5EF4-FFF2-40B4-BE49-F238E27FC236}">
                <a16:creationId xmlns:a16="http://schemas.microsoft.com/office/drawing/2014/main" id="{E9088ACF-48D7-408C-9FF8-06A7A634547D}"/>
              </a:ext>
            </a:extLst>
          </p:cNvPr>
          <p:cNvSpPr/>
          <p:nvPr/>
        </p:nvSpPr>
        <p:spPr>
          <a:xfrm>
            <a:off x="100080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6" name="Oval 15">
            <a:extLst>
              <a:ext uri="{FF2B5EF4-FFF2-40B4-BE49-F238E27FC236}">
                <a16:creationId xmlns:a16="http://schemas.microsoft.com/office/drawing/2014/main" id="{E1AEC942-401C-44C3-8C49-9D45230C7DF9}"/>
              </a:ext>
            </a:extLst>
          </p:cNvPr>
          <p:cNvSpPr/>
          <p:nvPr/>
        </p:nvSpPr>
        <p:spPr>
          <a:xfrm>
            <a:off x="100080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17" name="Oval 16">
            <a:extLst>
              <a:ext uri="{FF2B5EF4-FFF2-40B4-BE49-F238E27FC236}">
                <a16:creationId xmlns:a16="http://schemas.microsoft.com/office/drawing/2014/main" id="{49CB9C28-D891-401F-B037-FDCB51F86335}"/>
              </a:ext>
            </a:extLst>
          </p:cNvPr>
          <p:cNvSpPr/>
          <p:nvPr/>
        </p:nvSpPr>
        <p:spPr>
          <a:xfrm>
            <a:off x="9934610" y="3651551"/>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18" name="Oval 17">
            <a:extLst>
              <a:ext uri="{FF2B5EF4-FFF2-40B4-BE49-F238E27FC236}">
                <a16:creationId xmlns:a16="http://schemas.microsoft.com/office/drawing/2014/main" id="{1F76EA4D-E388-4C80-996C-B0711E3B78A8}"/>
              </a:ext>
            </a:extLst>
          </p:cNvPr>
          <p:cNvSpPr/>
          <p:nvPr/>
        </p:nvSpPr>
        <p:spPr>
          <a:xfrm>
            <a:off x="108351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9" name="Oval 18">
            <a:extLst>
              <a:ext uri="{FF2B5EF4-FFF2-40B4-BE49-F238E27FC236}">
                <a16:creationId xmlns:a16="http://schemas.microsoft.com/office/drawing/2014/main" id="{4B72E18A-C4DB-4AE3-8384-CAFB57F4169C}"/>
              </a:ext>
            </a:extLst>
          </p:cNvPr>
          <p:cNvSpPr/>
          <p:nvPr/>
        </p:nvSpPr>
        <p:spPr>
          <a:xfrm>
            <a:off x="108385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20" name="Oval 19">
            <a:extLst>
              <a:ext uri="{FF2B5EF4-FFF2-40B4-BE49-F238E27FC236}">
                <a16:creationId xmlns:a16="http://schemas.microsoft.com/office/drawing/2014/main" id="{FDD1E73F-19F5-4B1B-91F1-5A459956B936}"/>
              </a:ext>
            </a:extLst>
          </p:cNvPr>
          <p:cNvSpPr/>
          <p:nvPr/>
        </p:nvSpPr>
        <p:spPr>
          <a:xfrm>
            <a:off x="107652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21" name="Straight Arrow Connector 20">
            <a:extLst>
              <a:ext uri="{FF2B5EF4-FFF2-40B4-BE49-F238E27FC236}">
                <a16:creationId xmlns:a16="http://schemas.microsoft.com/office/drawing/2014/main" id="{AB8046E7-2675-4048-A5E6-37AB71CB32DC}"/>
              </a:ext>
            </a:extLst>
          </p:cNvPr>
          <p:cNvCxnSpPr>
            <a:cxnSpLocks/>
          </p:cNvCxnSpPr>
          <p:nvPr/>
        </p:nvCxnSpPr>
        <p:spPr>
          <a:xfrm>
            <a:off x="10525132" y="378297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ACCF52E-FAC1-45E2-90A5-856A51FF1B88}"/>
              </a:ext>
            </a:extLst>
          </p:cNvPr>
          <p:cNvSpPr txBox="1"/>
          <p:nvPr/>
        </p:nvSpPr>
        <p:spPr>
          <a:xfrm>
            <a:off x="10539325" y="358487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23" name="Oval 22">
            <a:extLst>
              <a:ext uri="{FF2B5EF4-FFF2-40B4-BE49-F238E27FC236}">
                <a16:creationId xmlns:a16="http://schemas.microsoft.com/office/drawing/2014/main" id="{D63A7EF4-FE47-4DF8-A3E7-DEAB7DF1EF2B}"/>
              </a:ext>
            </a:extLst>
          </p:cNvPr>
          <p:cNvSpPr/>
          <p:nvPr/>
        </p:nvSpPr>
        <p:spPr>
          <a:xfrm>
            <a:off x="106311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4" name="Oval 23">
            <a:extLst>
              <a:ext uri="{FF2B5EF4-FFF2-40B4-BE49-F238E27FC236}">
                <a16:creationId xmlns:a16="http://schemas.microsoft.com/office/drawing/2014/main" id="{E0C8DDCC-7FEF-4940-840D-A033DD597278}"/>
              </a:ext>
            </a:extLst>
          </p:cNvPr>
          <p:cNvSpPr/>
          <p:nvPr/>
        </p:nvSpPr>
        <p:spPr>
          <a:xfrm>
            <a:off x="93111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5" name="Oval 24">
            <a:extLst>
              <a:ext uri="{FF2B5EF4-FFF2-40B4-BE49-F238E27FC236}">
                <a16:creationId xmlns:a16="http://schemas.microsoft.com/office/drawing/2014/main" id="{37B44BA1-CE6B-40C5-8377-031BFEEF71BC}"/>
              </a:ext>
            </a:extLst>
          </p:cNvPr>
          <p:cNvSpPr/>
          <p:nvPr/>
        </p:nvSpPr>
        <p:spPr>
          <a:xfrm>
            <a:off x="93291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26" name="Oval 25">
            <a:extLst>
              <a:ext uri="{FF2B5EF4-FFF2-40B4-BE49-F238E27FC236}">
                <a16:creationId xmlns:a16="http://schemas.microsoft.com/office/drawing/2014/main" id="{F711637E-78CB-4AA6-A6E1-D3E914F024F9}"/>
              </a:ext>
            </a:extLst>
          </p:cNvPr>
          <p:cNvSpPr/>
          <p:nvPr/>
        </p:nvSpPr>
        <p:spPr>
          <a:xfrm>
            <a:off x="93111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7" name="Oval 26">
            <a:extLst>
              <a:ext uri="{FF2B5EF4-FFF2-40B4-BE49-F238E27FC236}">
                <a16:creationId xmlns:a16="http://schemas.microsoft.com/office/drawing/2014/main" id="{89B9F189-5B08-492C-A0DC-26F728FFF45F}"/>
              </a:ext>
            </a:extLst>
          </p:cNvPr>
          <p:cNvSpPr/>
          <p:nvPr/>
        </p:nvSpPr>
        <p:spPr>
          <a:xfrm>
            <a:off x="85800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8" name="Oval 27">
            <a:extLst>
              <a:ext uri="{FF2B5EF4-FFF2-40B4-BE49-F238E27FC236}">
                <a16:creationId xmlns:a16="http://schemas.microsoft.com/office/drawing/2014/main" id="{4434D23C-49AD-47D9-B690-247465A11AFE}"/>
              </a:ext>
            </a:extLst>
          </p:cNvPr>
          <p:cNvSpPr/>
          <p:nvPr/>
        </p:nvSpPr>
        <p:spPr>
          <a:xfrm>
            <a:off x="85030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29" name="Oval 28">
            <a:extLst>
              <a:ext uri="{FF2B5EF4-FFF2-40B4-BE49-F238E27FC236}">
                <a16:creationId xmlns:a16="http://schemas.microsoft.com/office/drawing/2014/main" id="{5130B388-C810-4E21-A987-DD4C61F8F7A3}"/>
              </a:ext>
            </a:extLst>
          </p:cNvPr>
          <p:cNvSpPr/>
          <p:nvPr/>
        </p:nvSpPr>
        <p:spPr>
          <a:xfrm>
            <a:off x="7086120" y="34482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30" name="Oval 29">
            <a:extLst>
              <a:ext uri="{FF2B5EF4-FFF2-40B4-BE49-F238E27FC236}">
                <a16:creationId xmlns:a16="http://schemas.microsoft.com/office/drawing/2014/main" id="{977CDB49-DB4C-41DA-97B3-9A8F7FA34DE4}"/>
              </a:ext>
            </a:extLst>
          </p:cNvPr>
          <p:cNvSpPr/>
          <p:nvPr/>
        </p:nvSpPr>
        <p:spPr>
          <a:xfrm>
            <a:off x="72156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31" name="Oval 30">
            <a:extLst>
              <a:ext uri="{FF2B5EF4-FFF2-40B4-BE49-F238E27FC236}">
                <a16:creationId xmlns:a16="http://schemas.microsoft.com/office/drawing/2014/main" id="{8EA28EA8-3927-4E68-8564-02B2AB5517B0}"/>
              </a:ext>
            </a:extLst>
          </p:cNvPr>
          <p:cNvSpPr/>
          <p:nvPr/>
        </p:nvSpPr>
        <p:spPr>
          <a:xfrm>
            <a:off x="73282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32" name="Oval 31">
            <a:extLst>
              <a:ext uri="{FF2B5EF4-FFF2-40B4-BE49-F238E27FC236}">
                <a16:creationId xmlns:a16="http://schemas.microsoft.com/office/drawing/2014/main" id="{B9A2BEA3-4219-4CDD-89C1-92388AA983BC}"/>
              </a:ext>
            </a:extLst>
          </p:cNvPr>
          <p:cNvSpPr/>
          <p:nvPr/>
        </p:nvSpPr>
        <p:spPr>
          <a:xfrm>
            <a:off x="78193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33" name="Straight Arrow Connector 32">
            <a:extLst>
              <a:ext uri="{FF2B5EF4-FFF2-40B4-BE49-F238E27FC236}">
                <a16:creationId xmlns:a16="http://schemas.microsoft.com/office/drawing/2014/main" id="{BDDE9E5B-1E1F-498F-90D9-09E90583584F}"/>
              </a:ext>
            </a:extLst>
          </p:cNvPr>
          <p:cNvCxnSpPr>
            <a:cxnSpLocks/>
          </p:cNvCxnSpPr>
          <p:nvPr/>
        </p:nvCxnSpPr>
        <p:spPr>
          <a:xfrm>
            <a:off x="9689606" y="372654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D95F4C6-3912-47D7-88BE-28E403EBB7FA}"/>
              </a:ext>
            </a:extLst>
          </p:cNvPr>
          <p:cNvSpPr txBox="1"/>
          <p:nvPr/>
        </p:nvSpPr>
        <p:spPr>
          <a:xfrm>
            <a:off x="9703799" y="352844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35" name="Straight Arrow Connector 34">
            <a:extLst>
              <a:ext uri="{FF2B5EF4-FFF2-40B4-BE49-F238E27FC236}">
                <a16:creationId xmlns:a16="http://schemas.microsoft.com/office/drawing/2014/main" id="{5F85D251-2505-44B6-9D5B-D82144CCDA97}"/>
              </a:ext>
            </a:extLst>
          </p:cNvPr>
          <p:cNvCxnSpPr>
            <a:cxnSpLocks/>
          </p:cNvCxnSpPr>
          <p:nvPr/>
        </p:nvCxnSpPr>
        <p:spPr>
          <a:xfrm flipV="1">
            <a:off x="9999624" y="3857405"/>
            <a:ext cx="13918" cy="19467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A3106AC-CC0C-4D3A-A837-85AF8A8785C3}"/>
              </a:ext>
            </a:extLst>
          </p:cNvPr>
          <p:cNvSpPr txBox="1"/>
          <p:nvPr/>
        </p:nvSpPr>
        <p:spPr>
          <a:xfrm>
            <a:off x="9848200" y="3864747"/>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37" name="Straight Arrow Connector 36">
            <a:extLst>
              <a:ext uri="{FF2B5EF4-FFF2-40B4-BE49-F238E27FC236}">
                <a16:creationId xmlns:a16="http://schemas.microsoft.com/office/drawing/2014/main" id="{FE2018FA-46B9-449A-AE7B-0FD85CF86436}"/>
              </a:ext>
            </a:extLst>
          </p:cNvPr>
          <p:cNvCxnSpPr>
            <a:cxnSpLocks/>
          </p:cNvCxnSpPr>
          <p:nvPr/>
        </p:nvCxnSpPr>
        <p:spPr>
          <a:xfrm>
            <a:off x="8382444" y="2224748"/>
            <a:ext cx="19001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2D4F85-D473-43AC-A630-724D127F44DA}"/>
              </a:ext>
            </a:extLst>
          </p:cNvPr>
          <p:cNvSpPr txBox="1"/>
          <p:nvPr/>
        </p:nvSpPr>
        <p:spPr>
          <a:xfrm>
            <a:off x="8373770" y="19980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39" name="Straight Arrow Connector 38">
            <a:extLst>
              <a:ext uri="{FF2B5EF4-FFF2-40B4-BE49-F238E27FC236}">
                <a16:creationId xmlns:a16="http://schemas.microsoft.com/office/drawing/2014/main" id="{C65E1EE2-6F69-4D04-9C8A-ED1E34ECE67E}"/>
              </a:ext>
            </a:extLst>
          </p:cNvPr>
          <p:cNvCxnSpPr>
            <a:cxnSpLocks/>
          </p:cNvCxnSpPr>
          <p:nvPr/>
        </p:nvCxnSpPr>
        <p:spPr>
          <a:xfrm>
            <a:off x="8272032" y="3609788"/>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0C5A9B7-DBFF-4F82-A210-1EC70668A119}"/>
              </a:ext>
            </a:extLst>
          </p:cNvPr>
          <p:cNvSpPr txBox="1"/>
          <p:nvPr/>
        </p:nvSpPr>
        <p:spPr>
          <a:xfrm>
            <a:off x="8286225"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41" name="Straight Arrow Connector 40">
            <a:extLst>
              <a:ext uri="{FF2B5EF4-FFF2-40B4-BE49-F238E27FC236}">
                <a16:creationId xmlns:a16="http://schemas.microsoft.com/office/drawing/2014/main" id="{FB70E710-FFB0-43BB-A244-E8E33D456B35}"/>
              </a:ext>
            </a:extLst>
          </p:cNvPr>
          <p:cNvCxnSpPr>
            <a:cxnSpLocks/>
          </p:cNvCxnSpPr>
          <p:nvPr/>
        </p:nvCxnSpPr>
        <p:spPr>
          <a:xfrm flipH="1">
            <a:off x="10870320" y="3505201"/>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5D07388-D09B-4341-A0D3-16402167D19F}"/>
              </a:ext>
            </a:extLst>
          </p:cNvPr>
          <p:cNvSpPr txBox="1"/>
          <p:nvPr/>
        </p:nvSpPr>
        <p:spPr>
          <a:xfrm>
            <a:off x="10746800"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44" name="Straight Arrow Connector 43">
            <a:extLst>
              <a:ext uri="{FF2B5EF4-FFF2-40B4-BE49-F238E27FC236}">
                <a16:creationId xmlns:a16="http://schemas.microsoft.com/office/drawing/2014/main" id="{E8E368F9-7858-49F1-A963-297BA09B1C8F}"/>
              </a:ext>
            </a:extLst>
          </p:cNvPr>
          <p:cNvCxnSpPr>
            <a:cxnSpLocks/>
          </p:cNvCxnSpPr>
          <p:nvPr/>
        </p:nvCxnSpPr>
        <p:spPr>
          <a:xfrm flipH="1">
            <a:off x="10028909" y="3436603"/>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965687A-34C0-4FB1-9658-6FC33F13E396}"/>
              </a:ext>
            </a:extLst>
          </p:cNvPr>
          <p:cNvSpPr txBox="1"/>
          <p:nvPr/>
        </p:nvSpPr>
        <p:spPr>
          <a:xfrm>
            <a:off x="10040667" y="3363568"/>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5" name="Title 4"/>
          <p:cNvSpPr>
            <a:spLocks noGrp="1"/>
          </p:cNvSpPr>
          <p:nvPr>
            <p:ph type="ctrTitle"/>
          </p:nvPr>
        </p:nvSpPr>
        <p:spPr/>
        <p:txBody>
          <a:bodyPr/>
          <a:lstStyle/>
          <a:p>
            <a:r>
              <a:rPr lang="en-US" dirty="0"/>
              <a:t>With Improvements – PM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sp>
        <p:nvSpPr>
          <p:cNvPr id="46" name="TextBox 45">
            <a:extLst>
              <a:ext uri="{FF2B5EF4-FFF2-40B4-BE49-F238E27FC236}">
                <a16:creationId xmlns:a16="http://schemas.microsoft.com/office/drawing/2014/main" id="{96565695-5A53-464E-BFAD-BDE9D10C1A9E}"/>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graphicFrame>
        <p:nvGraphicFramePr>
          <p:cNvPr id="48" name="Table 47">
            <a:extLst>
              <a:ext uri="{FF2B5EF4-FFF2-40B4-BE49-F238E27FC236}">
                <a16:creationId xmlns:a16="http://schemas.microsoft.com/office/drawing/2014/main" id="{9138EB11-00A3-4FC0-A42D-48A06BBBD14F}"/>
              </a:ext>
            </a:extLst>
          </p:cNvPr>
          <p:cNvGraphicFramePr>
            <a:graphicFrameLocks noGrp="1"/>
          </p:cNvGraphicFramePr>
          <p:nvPr>
            <p:extLst>
              <p:ext uri="{D42A27DB-BD31-4B8C-83A1-F6EECF244321}">
                <p14:modId xmlns:p14="http://schemas.microsoft.com/office/powerpoint/2010/main" val="79093204"/>
              </p:ext>
            </p:extLst>
          </p:nvPr>
        </p:nvGraphicFramePr>
        <p:xfrm>
          <a:off x="1" y="551265"/>
          <a:ext cx="6905897" cy="5954081"/>
        </p:xfrm>
        <a:graphic>
          <a:graphicData uri="http://schemas.openxmlformats.org/drawingml/2006/table">
            <a:tbl>
              <a:tblPr/>
              <a:tblGrid>
                <a:gridCol w="1331633">
                  <a:extLst>
                    <a:ext uri="{9D8B030D-6E8A-4147-A177-3AD203B41FA5}">
                      <a16:colId xmlns:a16="http://schemas.microsoft.com/office/drawing/2014/main" val="337302536"/>
                    </a:ext>
                  </a:extLst>
                </a:gridCol>
                <a:gridCol w="464522">
                  <a:extLst>
                    <a:ext uri="{9D8B030D-6E8A-4147-A177-3AD203B41FA5}">
                      <a16:colId xmlns:a16="http://schemas.microsoft.com/office/drawing/2014/main" val="4044088620"/>
                    </a:ext>
                  </a:extLst>
                </a:gridCol>
                <a:gridCol w="464522">
                  <a:extLst>
                    <a:ext uri="{9D8B030D-6E8A-4147-A177-3AD203B41FA5}">
                      <a16:colId xmlns:a16="http://schemas.microsoft.com/office/drawing/2014/main" val="2355264582"/>
                    </a:ext>
                  </a:extLst>
                </a:gridCol>
                <a:gridCol w="464522">
                  <a:extLst>
                    <a:ext uri="{9D8B030D-6E8A-4147-A177-3AD203B41FA5}">
                      <a16:colId xmlns:a16="http://schemas.microsoft.com/office/drawing/2014/main" val="2970117347"/>
                    </a:ext>
                  </a:extLst>
                </a:gridCol>
                <a:gridCol w="464522">
                  <a:extLst>
                    <a:ext uri="{9D8B030D-6E8A-4147-A177-3AD203B41FA5}">
                      <a16:colId xmlns:a16="http://schemas.microsoft.com/office/drawing/2014/main" val="4223325528"/>
                    </a:ext>
                  </a:extLst>
                </a:gridCol>
                <a:gridCol w="464522">
                  <a:extLst>
                    <a:ext uri="{9D8B030D-6E8A-4147-A177-3AD203B41FA5}">
                      <a16:colId xmlns:a16="http://schemas.microsoft.com/office/drawing/2014/main" val="369535067"/>
                    </a:ext>
                  </a:extLst>
                </a:gridCol>
                <a:gridCol w="464522">
                  <a:extLst>
                    <a:ext uri="{9D8B030D-6E8A-4147-A177-3AD203B41FA5}">
                      <a16:colId xmlns:a16="http://schemas.microsoft.com/office/drawing/2014/main" val="664035804"/>
                    </a:ext>
                  </a:extLst>
                </a:gridCol>
                <a:gridCol w="464522">
                  <a:extLst>
                    <a:ext uri="{9D8B030D-6E8A-4147-A177-3AD203B41FA5}">
                      <a16:colId xmlns:a16="http://schemas.microsoft.com/office/drawing/2014/main" val="1401545371"/>
                    </a:ext>
                  </a:extLst>
                </a:gridCol>
                <a:gridCol w="464522">
                  <a:extLst>
                    <a:ext uri="{9D8B030D-6E8A-4147-A177-3AD203B41FA5}">
                      <a16:colId xmlns:a16="http://schemas.microsoft.com/office/drawing/2014/main" val="4166059230"/>
                    </a:ext>
                  </a:extLst>
                </a:gridCol>
                <a:gridCol w="464522">
                  <a:extLst>
                    <a:ext uri="{9D8B030D-6E8A-4147-A177-3AD203B41FA5}">
                      <a16:colId xmlns:a16="http://schemas.microsoft.com/office/drawing/2014/main" val="1309040125"/>
                    </a:ext>
                  </a:extLst>
                </a:gridCol>
                <a:gridCol w="464522">
                  <a:extLst>
                    <a:ext uri="{9D8B030D-6E8A-4147-A177-3AD203B41FA5}">
                      <a16:colId xmlns:a16="http://schemas.microsoft.com/office/drawing/2014/main" val="2712596112"/>
                    </a:ext>
                  </a:extLst>
                </a:gridCol>
                <a:gridCol w="464522">
                  <a:extLst>
                    <a:ext uri="{9D8B030D-6E8A-4147-A177-3AD203B41FA5}">
                      <a16:colId xmlns:a16="http://schemas.microsoft.com/office/drawing/2014/main" val="3519414370"/>
                    </a:ext>
                  </a:extLst>
                </a:gridCol>
                <a:gridCol w="464522">
                  <a:extLst>
                    <a:ext uri="{9D8B030D-6E8A-4147-A177-3AD203B41FA5}">
                      <a16:colId xmlns:a16="http://schemas.microsoft.com/office/drawing/2014/main" val="2954878426"/>
                    </a:ext>
                  </a:extLst>
                </a:gridCol>
              </a:tblGrid>
              <a:tr h="129297">
                <a:tc rowSpan="2">
                  <a:txBody>
                    <a:bodyPr/>
                    <a:lstStyle/>
                    <a:p>
                      <a:pPr algn="ctr" fontAlgn="ctr"/>
                      <a:r>
                        <a:rPr lang="en-US" sz="800" b="1" i="0" u="none" strike="noStrike">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47973732"/>
                  </a:ext>
                </a:extLst>
              </a:tr>
              <a:tr h="135760">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3754343"/>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D*</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(0.46)**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dirty="0">
                          <a:solidFill>
                            <a:srgbClr val="000000"/>
                          </a:solidFill>
                          <a:effectLst/>
                          <a:latin typeface="Century Gothic" panose="020B0502020202020204" pitchFamily="34" charset="0"/>
                        </a:rPr>
                        <a:t>C</a:t>
                      </a:r>
                    </a:p>
                    <a:p>
                      <a:pPr algn="ctr" fontAlgn="ctr"/>
                      <a:r>
                        <a:rPr lang="en-US" sz="800" b="0" i="0" u="none" strike="noStrike" dirty="0">
                          <a:solidFill>
                            <a:srgbClr val="000000"/>
                          </a:solidFill>
                          <a:effectLst/>
                          <a:latin typeface="Century Gothic" panose="020B0502020202020204" pitchFamily="34" charset="0"/>
                        </a:rPr>
                        <a:t>(0.27)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4350713"/>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D</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(0.94)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169325720"/>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extLst>
                  <a:ext uri="{0D108BD9-81ED-4DB2-BD59-A6C34878D82A}">
                    <a16:rowId xmlns:a16="http://schemas.microsoft.com/office/drawing/2014/main" val="137751539"/>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(0.71)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(0.68)</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011170031"/>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65492523"/>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6813569"/>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03455955"/>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865783"/>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328265"/>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FFFFFF"/>
                          </a:solidFill>
                          <a:effectLst/>
                          <a:latin typeface="Century Gothic" panose="020B0502020202020204" pitchFamily="34" charset="0"/>
                        </a:rPr>
                        <a:t>E</a:t>
                      </a:r>
                      <a:br>
                        <a:rPr lang="en-US" sz="800" b="0" i="0" u="none" strike="noStrike" dirty="0">
                          <a:solidFill>
                            <a:srgbClr val="FFFFFF"/>
                          </a:solidFill>
                          <a:effectLst/>
                          <a:latin typeface="Century Gothic" panose="020B0502020202020204" pitchFamily="34" charset="0"/>
                        </a:rPr>
                      </a:br>
                      <a:r>
                        <a:rPr lang="en-US" sz="800" b="0" i="0" u="none" strike="noStrike" dirty="0">
                          <a:solidFill>
                            <a:srgbClr val="FFFFFF"/>
                          </a:solidFill>
                          <a:effectLst/>
                          <a:latin typeface="Century Gothic" panose="020B0502020202020204" pitchFamily="34" charset="0"/>
                        </a:rPr>
                        <a:t>(1.00)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extLst>
                  <a:ext uri="{0D108BD9-81ED-4DB2-BD59-A6C34878D82A}">
                    <a16:rowId xmlns:a16="http://schemas.microsoft.com/office/drawing/2014/main" val="3515732570"/>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517153558"/>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(0.80)</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B</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(0.63)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23931496"/>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24395479"/>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0978267"/>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017245"/>
                  </a:ext>
                </a:extLst>
              </a:tr>
              <a:tr h="258592">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dirty="0">
                          <a:solidFill>
                            <a:srgbClr val="000000"/>
                          </a:solidFill>
                          <a:effectLst/>
                          <a:latin typeface="Century Gothic" panose="020B0502020202020204" pitchFamily="34" charset="0"/>
                        </a:rPr>
                        <a:t>B</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84242897"/>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(0.86)</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52091750"/>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57805215"/>
                  </a:ext>
                </a:extLst>
              </a:tr>
              <a:tr h="258592">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36567554"/>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(0.76)</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09826201"/>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28217471"/>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764309992"/>
                  </a:ext>
                </a:extLst>
              </a:tr>
            </a:tbl>
          </a:graphicData>
        </a:graphic>
      </p:graphicFrame>
      <p:grpSp>
        <p:nvGrpSpPr>
          <p:cNvPr id="67" name="Group 66">
            <a:extLst>
              <a:ext uri="{FF2B5EF4-FFF2-40B4-BE49-F238E27FC236}">
                <a16:creationId xmlns:a16="http://schemas.microsoft.com/office/drawing/2014/main" id="{61E2DC44-5436-4C3C-9506-85EB527DA004}"/>
              </a:ext>
            </a:extLst>
          </p:cNvPr>
          <p:cNvGrpSpPr/>
          <p:nvPr/>
        </p:nvGrpSpPr>
        <p:grpSpPr>
          <a:xfrm>
            <a:off x="6905895" y="5992421"/>
            <a:ext cx="2942305" cy="865579"/>
            <a:chOff x="6905895" y="5992421"/>
            <a:chExt cx="2942305" cy="865579"/>
          </a:xfrm>
        </p:grpSpPr>
        <p:sp>
          <p:nvSpPr>
            <p:cNvPr id="68" name="Rectangle 67">
              <a:extLst>
                <a:ext uri="{FF2B5EF4-FFF2-40B4-BE49-F238E27FC236}">
                  <a16:creationId xmlns:a16="http://schemas.microsoft.com/office/drawing/2014/main" id="{B857B9E8-7FC9-453F-882D-B9C9F80B258E}"/>
                </a:ext>
              </a:extLst>
            </p:cNvPr>
            <p:cNvSpPr/>
            <p:nvPr/>
          </p:nvSpPr>
          <p:spPr>
            <a:xfrm>
              <a:off x="6905895" y="5992421"/>
              <a:ext cx="2932373" cy="86557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15824EB-6DBE-4543-98C8-249B1A9E1CE0}"/>
                </a:ext>
              </a:extLst>
            </p:cNvPr>
            <p:cNvSpPr/>
            <p:nvPr/>
          </p:nvSpPr>
          <p:spPr>
            <a:xfrm>
              <a:off x="7081096" y="63292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70" name="Straight Arrow Connector 69">
              <a:extLst>
                <a:ext uri="{FF2B5EF4-FFF2-40B4-BE49-F238E27FC236}">
                  <a16:creationId xmlns:a16="http://schemas.microsoft.com/office/drawing/2014/main" id="{A8B27646-C795-4B00-9FA5-8BB4D81730EB}"/>
                </a:ext>
              </a:extLst>
            </p:cNvPr>
            <p:cNvCxnSpPr>
              <a:cxnSpLocks/>
            </p:cNvCxnSpPr>
            <p:nvPr/>
          </p:nvCxnSpPr>
          <p:spPr>
            <a:xfrm>
              <a:off x="7073847" y="671598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E7BD2CA2-B7F0-4DEF-BDD6-9C25D51192FC}"/>
                </a:ext>
              </a:extLst>
            </p:cNvPr>
            <p:cNvSpPr txBox="1"/>
            <p:nvPr/>
          </p:nvSpPr>
          <p:spPr>
            <a:xfrm>
              <a:off x="7105301" y="651210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72" name="TextBox 71">
              <a:extLst>
                <a:ext uri="{FF2B5EF4-FFF2-40B4-BE49-F238E27FC236}">
                  <a16:creationId xmlns:a16="http://schemas.microsoft.com/office/drawing/2014/main" id="{34155B88-5312-4760-9D63-CD6B565D128E}"/>
                </a:ext>
              </a:extLst>
            </p:cNvPr>
            <p:cNvSpPr txBox="1"/>
            <p:nvPr/>
          </p:nvSpPr>
          <p:spPr>
            <a:xfrm>
              <a:off x="7331309" y="629755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73" name="TextBox 72">
              <a:extLst>
                <a:ext uri="{FF2B5EF4-FFF2-40B4-BE49-F238E27FC236}">
                  <a16:creationId xmlns:a16="http://schemas.microsoft.com/office/drawing/2014/main" id="{C9063277-5618-4819-9E42-40DBE1A97C3B}"/>
                </a:ext>
              </a:extLst>
            </p:cNvPr>
            <p:cNvSpPr txBox="1"/>
            <p:nvPr/>
          </p:nvSpPr>
          <p:spPr>
            <a:xfrm>
              <a:off x="7331309" y="656016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74" name="TextBox 73">
              <a:extLst>
                <a:ext uri="{FF2B5EF4-FFF2-40B4-BE49-F238E27FC236}">
                  <a16:creationId xmlns:a16="http://schemas.microsoft.com/office/drawing/2014/main" id="{26EE58AE-06C1-4C8E-97A7-D14D1C701EF8}"/>
                </a:ext>
              </a:extLst>
            </p:cNvPr>
            <p:cNvSpPr txBox="1"/>
            <p:nvPr/>
          </p:nvSpPr>
          <p:spPr>
            <a:xfrm>
              <a:off x="7331309" y="6030076"/>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75" name="Rectangle 74">
              <a:extLst>
                <a:ext uri="{FF2B5EF4-FFF2-40B4-BE49-F238E27FC236}">
                  <a16:creationId xmlns:a16="http://schemas.microsoft.com/office/drawing/2014/main" id="{B164DA7B-67FF-4C94-8AFC-2C169150EDA1}"/>
                </a:ext>
              </a:extLst>
            </p:cNvPr>
            <p:cNvSpPr/>
            <p:nvPr/>
          </p:nvSpPr>
          <p:spPr>
            <a:xfrm>
              <a:off x="7081096" y="6061948"/>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69065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21</a:t>
            </a:fld>
            <a:endParaRPr lang="en-US" dirty="0"/>
          </a:p>
        </p:txBody>
      </p:sp>
      <p:sp>
        <p:nvSpPr>
          <p:cNvPr id="7" name="Text Placeholder 6"/>
          <p:cNvSpPr>
            <a:spLocks noGrp="1"/>
          </p:cNvSpPr>
          <p:nvPr>
            <p:ph type="body" sz="quarter" idx="14"/>
          </p:nvPr>
        </p:nvSpPr>
        <p:spPr>
          <a:xfrm>
            <a:off x="990003" y="6505344"/>
            <a:ext cx="5915893" cy="302112"/>
          </a:xfrm>
        </p:spPr>
        <p:txBody>
          <a:bodyPr numCol="1">
            <a:noAutofit/>
          </a:bodyPr>
          <a:lstStyle/>
          <a:p>
            <a:pPr>
              <a:spcBef>
                <a:spcPts val="0"/>
              </a:spcBef>
            </a:pPr>
            <a:endParaRPr lang="en-US" sz="800" dirty="0">
              <a:latin typeface="Century Gothic" panose="020B0502020202020204" pitchFamily="34" charset="0"/>
            </a:endParaRPr>
          </a:p>
        </p:txBody>
      </p:sp>
      <p:pic>
        <p:nvPicPr>
          <p:cNvPr id="4" name="Picture 3">
            <a:extLst>
              <a:ext uri="{FF2B5EF4-FFF2-40B4-BE49-F238E27FC236}">
                <a16:creationId xmlns:a16="http://schemas.microsoft.com/office/drawing/2014/main" id="{F7D31CFB-D654-4F82-BCAF-731C96515EE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445"/>
          <a:stretch/>
        </p:blipFill>
        <p:spPr>
          <a:xfrm>
            <a:off x="0" y="551264"/>
            <a:ext cx="5696470" cy="6306735"/>
          </a:xfrm>
          <a:prstGeom prst="rect">
            <a:avLst/>
          </a:prstGeom>
          <a:ln w="3175">
            <a:solidFill>
              <a:schemeClr val="tx1"/>
            </a:solidFill>
          </a:ln>
        </p:spPr>
      </p:pic>
      <p:pic>
        <p:nvPicPr>
          <p:cNvPr id="9" name="Picture 8">
            <a:extLst>
              <a:ext uri="{FF2B5EF4-FFF2-40B4-BE49-F238E27FC236}">
                <a16:creationId xmlns:a16="http://schemas.microsoft.com/office/drawing/2014/main" id="{9F287D13-D716-4B6F-B0E4-7A618103BD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445"/>
          <a:stretch/>
        </p:blipFill>
        <p:spPr>
          <a:xfrm>
            <a:off x="6495531" y="551264"/>
            <a:ext cx="5696470" cy="6306735"/>
          </a:xfrm>
          <a:prstGeom prst="rect">
            <a:avLst/>
          </a:prstGeom>
          <a:ln w="3175">
            <a:solidFill>
              <a:schemeClr val="tx1"/>
            </a:solidFill>
          </a:ln>
        </p:spPr>
      </p:pic>
      <p:sp>
        <p:nvSpPr>
          <p:cNvPr id="5" name="Title 4"/>
          <p:cNvSpPr>
            <a:spLocks noGrp="1"/>
          </p:cNvSpPr>
          <p:nvPr>
            <p:ph type="ctrTitle"/>
          </p:nvPr>
        </p:nvSpPr>
        <p:spPr/>
        <p:txBody>
          <a:bodyPr/>
          <a:lstStyle/>
          <a:p>
            <a:r>
              <a:rPr lang="en-US" dirty="0"/>
              <a:t>Nevins Closure (50&amp;50 Scenario) – Traffic Volume</a:t>
            </a:r>
          </a:p>
        </p:txBody>
      </p:sp>
      <p:sp>
        <p:nvSpPr>
          <p:cNvPr id="150" name="TextBox 149">
            <a:extLst>
              <a:ext uri="{FF2B5EF4-FFF2-40B4-BE49-F238E27FC236}">
                <a16:creationId xmlns:a16="http://schemas.microsoft.com/office/drawing/2014/main" id="{C4340AF9-8DB8-46C1-8CC6-94E34DDD1F02}"/>
              </a:ext>
            </a:extLst>
          </p:cNvPr>
          <p:cNvSpPr txBox="1"/>
          <p:nvPr/>
        </p:nvSpPr>
        <p:spPr>
          <a:xfrm>
            <a:off x="0" y="6550223"/>
            <a:ext cx="1928902" cy="307777"/>
          </a:xfrm>
          <a:prstGeom prst="rect">
            <a:avLst/>
          </a:prstGeom>
          <a:noFill/>
        </p:spPr>
        <p:txBody>
          <a:bodyPr wrap="square" rtlCol="0">
            <a:spAutoFit/>
          </a:bodyPr>
          <a:lstStyle/>
          <a:p>
            <a:r>
              <a:rPr lang="en-US" sz="1400" b="1" dirty="0">
                <a:latin typeface="Century Gothic" pitchFamily="34" charset="0"/>
              </a:rPr>
              <a:t>Weekday AM Peak</a:t>
            </a:r>
          </a:p>
        </p:txBody>
      </p:sp>
      <p:sp>
        <p:nvSpPr>
          <p:cNvPr id="56" name="TextBox 55">
            <a:extLst>
              <a:ext uri="{FF2B5EF4-FFF2-40B4-BE49-F238E27FC236}">
                <a16:creationId xmlns:a16="http://schemas.microsoft.com/office/drawing/2014/main" id="{AFCE2B3D-4446-4CB8-BAC3-54A854B085A1}"/>
              </a:ext>
            </a:extLst>
          </p:cNvPr>
          <p:cNvSpPr txBox="1"/>
          <p:nvPr/>
        </p:nvSpPr>
        <p:spPr>
          <a:xfrm>
            <a:off x="6489477" y="6550223"/>
            <a:ext cx="1928902" cy="307777"/>
          </a:xfrm>
          <a:prstGeom prst="rect">
            <a:avLst/>
          </a:prstGeom>
          <a:noFill/>
        </p:spPr>
        <p:txBody>
          <a:bodyPr wrap="square" rtlCol="0">
            <a:spAutoFit/>
          </a:bodyPr>
          <a:lstStyle/>
          <a:p>
            <a:r>
              <a:rPr lang="en-US" sz="1400" b="1" dirty="0">
                <a:latin typeface="Century Gothic" pitchFamily="34" charset="0"/>
              </a:rPr>
              <a:t>Weekday PM Peak</a:t>
            </a:r>
          </a:p>
        </p:txBody>
      </p:sp>
    </p:spTree>
    <p:extLst>
      <p:ext uri="{BB962C8B-B14F-4D97-AF65-F5344CB8AC3E}">
        <p14:creationId xmlns:p14="http://schemas.microsoft.com/office/powerpoint/2010/main" val="36915076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22</a:t>
            </a:fld>
            <a:endParaRPr lang="en-US" dirty="0"/>
          </a:p>
        </p:txBody>
      </p:sp>
      <p:sp>
        <p:nvSpPr>
          <p:cNvPr id="5" name="Title 4"/>
          <p:cNvSpPr>
            <a:spLocks noGrp="1"/>
          </p:cNvSpPr>
          <p:nvPr>
            <p:ph type="ctrTitle"/>
          </p:nvPr>
        </p:nvSpPr>
        <p:spPr/>
        <p:txBody>
          <a:bodyPr/>
          <a:lstStyle/>
          <a:p>
            <a:r>
              <a:rPr lang="en-US" dirty="0"/>
              <a:t>Nevins Closure (50&amp;50 Scenario) – AM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pic>
        <p:nvPicPr>
          <p:cNvPr id="53" name="Picture 52">
            <a:extLst>
              <a:ext uri="{FF2B5EF4-FFF2-40B4-BE49-F238E27FC236}">
                <a16:creationId xmlns:a16="http://schemas.microsoft.com/office/drawing/2014/main" id="{44164DAF-2285-4BA6-B599-34BEC718FA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033" y="0"/>
            <a:ext cx="5299365" cy="6858000"/>
          </a:xfrm>
          <a:prstGeom prst="rect">
            <a:avLst/>
          </a:prstGeom>
          <a:ln w="3175">
            <a:solidFill>
              <a:schemeClr val="tx1"/>
            </a:solidFill>
          </a:ln>
        </p:spPr>
      </p:pic>
      <p:sp>
        <p:nvSpPr>
          <p:cNvPr id="54" name="Oval 53">
            <a:extLst>
              <a:ext uri="{FF2B5EF4-FFF2-40B4-BE49-F238E27FC236}">
                <a16:creationId xmlns:a16="http://schemas.microsoft.com/office/drawing/2014/main" id="{8BCA7FEE-99A1-4FF3-AEFD-655B6113C222}"/>
              </a:ext>
            </a:extLst>
          </p:cNvPr>
          <p:cNvSpPr/>
          <p:nvPr/>
        </p:nvSpPr>
        <p:spPr>
          <a:xfrm>
            <a:off x="89301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5" name="Oval 54">
            <a:extLst>
              <a:ext uri="{FF2B5EF4-FFF2-40B4-BE49-F238E27FC236}">
                <a16:creationId xmlns:a16="http://schemas.microsoft.com/office/drawing/2014/main" id="{53882FE3-4E17-4176-9B18-1676E15FA690}"/>
              </a:ext>
            </a:extLst>
          </p:cNvPr>
          <p:cNvSpPr/>
          <p:nvPr/>
        </p:nvSpPr>
        <p:spPr>
          <a:xfrm>
            <a:off x="98505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6" name="Oval 55">
            <a:extLst>
              <a:ext uri="{FF2B5EF4-FFF2-40B4-BE49-F238E27FC236}">
                <a16:creationId xmlns:a16="http://schemas.microsoft.com/office/drawing/2014/main" id="{53F847DE-945B-456C-90CA-936CCF04373B}"/>
              </a:ext>
            </a:extLst>
          </p:cNvPr>
          <p:cNvSpPr/>
          <p:nvPr/>
        </p:nvSpPr>
        <p:spPr>
          <a:xfrm>
            <a:off x="97921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0" name="Oval 59">
            <a:extLst>
              <a:ext uri="{FF2B5EF4-FFF2-40B4-BE49-F238E27FC236}">
                <a16:creationId xmlns:a16="http://schemas.microsoft.com/office/drawing/2014/main" id="{24FF4A31-020C-4071-9914-A8B97EB13B44}"/>
              </a:ext>
            </a:extLst>
          </p:cNvPr>
          <p:cNvSpPr/>
          <p:nvPr/>
        </p:nvSpPr>
        <p:spPr>
          <a:xfrm>
            <a:off x="100080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1" name="Oval 60">
            <a:extLst>
              <a:ext uri="{FF2B5EF4-FFF2-40B4-BE49-F238E27FC236}">
                <a16:creationId xmlns:a16="http://schemas.microsoft.com/office/drawing/2014/main" id="{630B0C3F-E27B-4378-9F71-59581F80957E}"/>
              </a:ext>
            </a:extLst>
          </p:cNvPr>
          <p:cNvSpPr/>
          <p:nvPr/>
        </p:nvSpPr>
        <p:spPr>
          <a:xfrm>
            <a:off x="100080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2" name="Oval 61">
            <a:extLst>
              <a:ext uri="{FF2B5EF4-FFF2-40B4-BE49-F238E27FC236}">
                <a16:creationId xmlns:a16="http://schemas.microsoft.com/office/drawing/2014/main" id="{F5074E3A-E551-4CB8-A1A9-438EBD0AD49B}"/>
              </a:ext>
            </a:extLst>
          </p:cNvPr>
          <p:cNvSpPr/>
          <p:nvPr/>
        </p:nvSpPr>
        <p:spPr>
          <a:xfrm>
            <a:off x="9934610" y="3651551"/>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63" name="Oval 62">
            <a:extLst>
              <a:ext uri="{FF2B5EF4-FFF2-40B4-BE49-F238E27FC236}">
                <a16:creationId xmlns:a16="http://schemas.microsoft.com/office/drawing/2014/main" id="{76E27EBC-EA24-4F7A-BF52-703BE6B59C02}"/>
              </a:ext>
            </a:extLst>
          </p:cNvPr>
          <p:cNvSpPr/>
          <p:nvPr/>
        </p:nvSpPr>
        <p:spPr>
          <a:xfrm>
            <a:off x="108351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4" name="Oval 63">
            <a:extLst>
              <a:ext uri="{FF2B5EF4-FFF2-40B4-BE49-F238E27FC236}">
                <a16:creationId xmlns:a16="http://schemas.microsoft.com/office/drawing/2014/main" id="{5A35CF00-D5AE-4F73-AA41-D73545F9FAE2}"/>
              </a:ext>
            </a:extLst>
          </p:cNvPr>
          <p:cNvSpPr/>
          <p:nvPr/>
        </p:nvSpPr>
        <p:spPr>
          <a:xfrm>
            <a:off x="108385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 B</a:t>
            </a:r>
          </a:p>
          <a:p>
            <a:pPr algn="ctr"/>
            <a:endParaRPr lang="en-US" sz="1000" b="1" dirty="0"/>
          </a:p>
        </p:txBody>
      </p:sp>
      <p:sp>
        <p:nvSpPr>
          <p:cNvPr id="65" name="Oval 64">
            <a:extLst>
              <a:ext uri="{FF2B5EF4-FFF2-40B4-BE49-F238E27FC236}">
                <a16:creationId xmlns:a16="http://schemas.microsoft.com/office/drawing/2014/main" id="{F9A51C9F-5D9D-467F-B1A2-9D7519D0B20C}"/>
              </a:ext>
            </a:extLst>
          </p:cNvPr>
          <p:cNvSpPr/>
          <p:nvPr/>
        </p:nvSpPr>
        <p:spPr>
          <a:xfrm>
            <a:off x="107652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6" name="Oval 65">
            <a:extLst>
              <a:ext uri="{FF2B5EF4-FFF2-40B4-BE49-F238E27FC236}">
                <a16:creationId xmlns:a16="http://schemas.microsoft.com/office/drawing/2014/main" id="{76012474-C13D-4742-9077-45D013E9EC64}"/>
              </a:ext>
            </a:extLst>
          </p:cNvPr>
          <p:cNvSpPr/>
          <p:nvPr/>
        </p:nvSpPr>
        <p:spPr>
          <a:xfrm>
            <a:off x="106311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76" name="Oval 75">
            <a:extLst>
              <a:ext uri="{FF2B5EF4-FFF2-40B4-BE49-F238E27FC236}">
                <a16:creationId xmlns:a16="http://schemas.microsoft.com/office/drawing/2014/main" id="{920DBF1C-C6AF-4940-9EE1-589F5E2D20DB}"/>
              </a:ext>
            </a:extLst>
          </p:cNvPr>
          <p:cNvSpPr/>
          <p:nvPr/>
        </p:nvSpPr>
        <p:spPr>
          <a:xfrm>
            <a:off x="93111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78" name="Oval 77">
            <a:extLst>
              <a:ext uri="{FF2B5EF4-FFF2-40B4-BE49-F238E27FC236}">
                <a16:creationId xmlns:a16="http://schemas.microsoft.com/office/drawing/2014/main" id="{948020EA-3EB2-4CA5-BFA3-4EE3C622110E}"/>
              </a:ext>
            </a:extLst>
          </p:cNvPr>
          <p:cNvSpPr/>
          <p:nvPr/>
        </p:nvSpPr>
        <p:spPr>
          <a:xfrm>
            <a:off x="93111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79" name="Oval 78">
            <a:extLst>
              <a:ext uri="{FF2B5EF4-FFF2-40B4-BE49-F238E27FC236}">
                <a16:creationId xmlns:a16="http://schemas.microsoft.com/office/drawing/2014/main" id="{DDFAA71D-747E-422E-BD02-2135888B03C7}"/>
              </a:ext>
            </a:extLst>
          </p:cNvPr>
          <p:cNvSpPr/>
          <p:nvPr/>
        </p:nvSpPr>
        <p:spPr>
          <a:xfrm>
            <a:off x="85800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0" name="Oval 79">
            <a:extLst>
              <a:ext uri="{FF2B5EF4-FFF2-40B4-BE49-F238E27FC236}">
                <a16:creationId xmlns:a16="http://schemas.microsoft.com/office/drawing/2014/main" id="{2623F0AF-0049-49CF-8CAB-FE23899DAA56}"/>
              </a:ext>
            </a:extLst>
          </p:cNvPr>
          <p:cNvSpPr/>
          <p:nvPr/>
        </p:nvSpPr>
        <p:spPr>
          <a:xfrm>
            <a:off x="85030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1" name="Oval 80">
            <a:extLst>
              <a:ext uri="{FF2B5EF4-FFF2-40B4-BE49-F238E27FC236}">
                <a16:creationId xmlns:a16="http://schemas.microsoft.com/office/drawing/2014/main" id="{D53E2F48-6985-44C0-86A1-2717D9A86037}"/>
              </a:ext>
            </a:extLst>
          </p:cNvPr>
          <p:cNvSpPr/>
          <p:nvPr/>
        </p:nvSpPr>
        <p:spPr>
          <a:xfrm>
            <a:off x="7086120" y="34482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82" name="Oval 81">
            <a:extLst>
              <a:ext uri="{FF2B5EF4-FFF2-40B4-BE49-F238E27FC236}">
                <a16:creationId xmlns:a16="http://schemas.microsoft.com/office/drawing/2014/main" id="{C7FC252F-1562-419E-8F88-9F0FE8D19701}"/>
              </a:ext>
            </a:extLst>
          </p:cNvPr>
          <p:cNvSpPr/>
          <p:nvPr/>
        </p:nvSpPr>
        <p:spPr>
          <a:xfrm>
            <a:off x="72156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83" name="Oval 82">
            <a:extLst>
              <a:ext uri="{FF2B5EF4-FFF2-40B4-BE49-F238E27FC236}">
                <a16:creationId xmlns:a16="http://schemas.microsoft.com/office/drawing/2014/main" id="{AE59B0B3-8665-4467-B07A-D7E6E2CD41AA}"/>
              </a:ext>
            </a:extLst>
          </p:cNvPr>
          <p:cNvSpPr/>
          <p:nvPr/>
        </p:nvSpPr>
        <p:spPr>
          <a:xfrm>
            <a:off x="73282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84" name="Oval 83">
            <a:extLst>
              <a:ext uri="{FF2B5EF4-FFF2-40B4-BE49-F238E27FC236}">
                <a16:creationId xmlns:a16="http://schemas.microsoft.com/office/drawing/2014/main" id="{7D82BC91-7770-4C2B-847B-1D73DC4746C5}"/>
              </a:ext>
            </a:extLst>
          </p:cNvPr>
          <p:cNvSpPr/>
          <p:nvPr/>
        </p:nvSpPr>
        <p:spPr>
          <a:xfrm>
            <a:off x="78193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6" name="TextBox 85">
            <a:extLst>
              <a:ext uri="{FF2B5EF4-FFF2-40B4-BE49-F238E27FC236}">
                <a16:creationId xmlns:a16="http://schemas.microsoft.com/office/drawing/2014/main" id="{6ACDF242-022C-4F2C-9F89-9AA4D39D5B43}"/>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AM Peak</a:t>
            </a:r>
          </a:p>
        </p:txBody>
      </p:sp>
      <p:cxnSp>
        <p:nvCxnSpPr>
          <p:cNvPr id="105" name="Straight Arrow Connector 104">
            <a:extLst>
              <a:ext uri="{FF2B5EF4-FFF2-40B4-BE49-F238E27FC236}">
                <a16:creationId xmlns:a16="http://schemas.microsoft.com/office/drawing/2014/main" id="{AF82A3C6-BB53-4CB2-B898-ED106FD2A2CF}"/>
              </a:ext>
            </a:extLst>
          </p:cNvPr>
          <p:cNvCxnSpPr>
            <a:cxnSpLocks/>
          </p:cNvCxnSpPr>
          <p:nvPr/>
        </p:nvCxnSpPr>
        <p:spPr>
          <a:xfrm>
            <a:off x="9691106" y="372654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C9D75DE-F358-4017-AD44-29B8040C6DFE}"/>
              </a:ext>
            </a:extLst>
          </p:cNvPr>
          <p:cNvSpPr txBox="1"/>
          <p:nvPr/>
        </p:nvSpPr>
        <p:spPr>
          <a:xfrm>
            <a:off x="9705299" y="352844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09" name="Straight Arrow Connector 108">
            <a:extLst>
              <a:ext uri="{FF2B5EF4-FFF2-40B4-BE49-F238E27FC236}">
                <a16:creationId xmlns:a16="http://schemas.microsoft.com/office/drawing/2014/main" id="{83F4AB10-69A9-408A-82EC-AAB48EBE2FCF}"/>
              </a:ext>
            </a:extLst>
          </p:cNvPr>
          <p:cNvCxnSpPr>
            <a:cxnSpLocks/>
          </p:cNvCxnSpPr>
          <p:nvPr/>
        </p:nvCxnSpPr>
        <p:spPr>
          <a:xfrm flipH="1" flipV="1">
            <a:off x="10124695" y="3754019"/>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1A541F6-7744-4198-BC33-10CAE6C60E6A}"/>
              </a:ext>
            </a:extLst>
          </p:cNvPr>
          <p:cNvSpPr txBox="1"/>
          <p:nvPr/>
        </p:nvSpPr>
        <p:spPr>
          <a:xfrm>
            <a:off x="10200139" y="3556103"/>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15" name="Straight Arrow Connector 114">
            <a:extLst>
              <a:ext uri="{FF2B5EF4-FFF2-40B4-BE49-F238E27FC236}">
                <a16:creationId xmlns:a16="http://schemas.microsoft.com/office/drawing/2014/main" id="{5B3DE633-6101-44EE-8699-CDB8A24FA7CD}"/>
              </a:ext>
            </a:extLst>
          </p:cNvPr>
          <p:cNvCxnSpPr>
            <a:cxnSpLocks/>
          </p:cNvCxnSpPr>
          <p:nvPr/>
        </p:nvCxnSpPr>
        <p:spPr>
          <a:xfrm flipV="1">
            <a:off x="7003457" y="4478297"/>
            <a:ext cx="203687" cy="253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737415C-AB37-4BC1-89A3-4CAA9214B6F6}"/>
              </a:ext>
            </a:extLst>
          </p:cNvPr>
          <p:cNvSpPr txBox="1"/>
          <p:nvPr/>
        </p:nvSpPr>
        <p:spPr>
          <a:xfrm>
            <a:off x="6987974" y="4280063"/>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19" name="Straight Arrow Connector 118">
            <a:extLst>
              <a:ext uri="{FF2B5EF4-FFF2-40B4-BE49-F238E27FC236}">
                <a16:creationId xmlns:a16="http://schemas.microsoft.com/office/drawing/2014/main" id="{828A7657-DD4B-4A6F-A1E9-72D9C3809D2E}"/>
              </a:ext>
            </a:extLst>
          </p:cNvPr>
          <p:cNvCxnSpPr>
            <a:cxnSpLocks/>
          </p:cNvCxnSpPr>
          <p:nvPr/>
        </p:nvCxnSpPr>
        <p:spPr>
          <a:xfrm flipH="1">
            <a:off x="10028909" y="3436603"/>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B0B1B51-4530-4495-8BBA-13F54CA939B2}"/>
              </a:ext>
            </a:extLst>
          </p:cNvPr>
          <p:cNvSpPr txBox="1"/>
          <p:nvPr/>
        </p:nvSpPr>
        <p:spPr>
          <a:xfrm>
            <a:off x="10040667" y="3363568"/>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graphicFrame>
        <p:nvGraphicFramePr>
          <p:cNvPr id="4" name="Table 3">
            <a:extLst>
              <a:ext uri="{FF2B5EF4-FFF2-40B4-BE49-F238E27FC236}">
                <a16:creationId xmlns:a16="http://schemas.microsoft.com/office/drawing/2014/main" id="{7853F4B2-5434-42C8-A932-33BE9A811136}"/>
              </a:ext>
            </a:extLst>
          </p:cNvPr>
          <p:cNvGraphicFramePr>
            <a:graphicFrameLocks noGrp="1"/>
          </p:cNvGraphicFramePr>
          <p:nvPr>
            <p:extLst>
              <p:ext uri="{D42A27DB-BD31-4B8C-83A1-F6EECF244321}">
                <p14:modId xmlns:p14="http://schemas.microsoft.com/office/powerpoint/2010/main" val="41538808"/>
              </p:ext>
            </p:extLst>
          </p:nvPr>
        </p:nvGraphicFramePr>
        <p:xfrm>
          <a:off x="1" y="551265"/>
          <a:ext cx="6894757" cy="5954081"/>
        </p:xfrm>
        <a:graphic>
          <a:graphicData uri="http://schemas.openxmlformats.org/drawingml/2006/table">
            <a:tbl>
              <a:tblPr/>
              <a:tblGrid>
                <a:gridCol w="1329481">
                  <a:extLst>
                    <a:ext uri="{9D8B030D-6E8A-4147-A177-3AD203B41FA5}">
                      <a16:colId xmlns:a16="http://schemas.microsoft.com/office/drawing/2014/main" val="3359600091"/>
                    </a:ext>
                  </a:extLst>
                </a:gridCol>
                <a:gridCol w="463773">
                  <a:extLst>
                    <a:ext uri="{9D8B030D-6E8A-4147-A177-3AD203B41FA5}">
                      <a16:colId xmlns:a16="http://schemas.microsoft.com/office/drawing/2014/main" val="899838675"/>
                    </a:ext>
                  </a:extLst>
                </a:gridCol>
                <a:gridCol w="463773">
                  <a:extLst>
                    <a:ext uri="{9D8B030D-6E8A-4147-A177-3AD203B41FA5}">
                      <a16:colId xmlns:a16="http://schemas.microsoft.com/office/drawing/2014/main" val="1653252093"/>
                    </a:ext>
                  </a:extLst>
                </a:gridCol>
                <a:gridCol w="463773">
                  <a:extLst>
                    <a:ext uri="{9D8B030D-6E8A-4147-A177-3AD203B41FA5}">
                      <a16:colId xmlns:a16="http://schemas.microsoft.com/office/drawing/2014/main" val="3117199965"/>
                    </a:ext>
                  </a:extLst>
                </a:gridCol>
                <a:gridCol w="463773">
                  <a:extLst>
                    <a:ext uri="{9D8B030D-6E8A-4147-A177-3AD203B41FA5}">
                      <a16:colId xmlns:a16="http://schemas.microsoft.com/office/drawing/2014/main" val="2398991560"/>
                    </a:ext>
                  </a:extLst>
                </a:gridCol>
                <a:gridCol w="463773">
                  <a:extLst>
                    <a:ext uri="{9D8B030D-6E8A-4147-A177-3AD203B41FA5}">
                      <a16:colId xmlns:a16="http://schemas.microsoft.com/office/drawing/2014/main" val="453959835"/>
                    </a:ext>
                  </a:extLst>
                </a:gridCol>
                <a:gridCol w="463773">
                  <a:extLst>
                    <a:ext uri="{9D8B030D-6E8A-4147-A177-3AD203B41FA5}">
                      <a16:colId xmlns:a16="http://schemas.microsoft.com/office/drawing/2014/main" val="2455664674"/>
                    </a:ext>
                  </a:extLst>
                </a:gridCol>
                <a:gridCol w="463773">
                  <a:extLst>
                    <a:ext uri="{9D8B030D-6E8A-4147-A177-3AD203B41FA5}">
                      <a16:colId xmlns:a16="http://schemas.microsoft.com/office/drawing/2014/main" val="160637353"/>
                    </a:ext>
                  </a:extLst>
                </a:gridCol>
                <a:gridCol w="463773">
                  <a:extLst>
                    <a:ext uri="{9D8B030D-6E8A-4147-A177-3AD203B41FA5}">
                      <a16:colId xmlns:a16="http://schemas.microsoft.com/office/drawing/2014/main" val="1052836243"/>
                    </a:ext>
                  </a:extLst>
                </a:gridCol>
                <a:gridCol w="463773">
                  <a:extLst>
                    <a:ext uri="{9D8B030D-6E8A-4147-A177-3AD203B41FA5}">
                      <a16:colId xmlns:a16="http://schemas.microsoft.com/office/drawing/2014/main" val="3051206885"/>
                    </a:ext>
                  </a:extLst>
                </a:gridCol>
                <a:gridCol w="463773">
                  <a:extLst>
                    <a:ext uri="{9D8B030D-6E8A-4147-A177-3AD203B41FA5}">
                      <a16:colId xmlns:a16="http://schemas.microsoft.com/office/drawing/2014/main" val="2014323768"/>
                    </a:ext>
                  </a:extLst>
                </a:gridCol>
                <a:gridCol w="463773">
                  <a:extLst>
                    <a:ext uri="{9D8B030D-6E8A-4147-A177-3AD203B41FA5}">
                      <a16:colId xmlns:a16="http://schemas.microsoft.com/office/drawing/2014/main" val="88886215"/>
                    </a:ext>
                  </a:extLst>
                </a:gridCol>
                <a:gridCol w="463773">
                  <a:extLst>
                    <a:ext uri="{9D8B030D-6E8A-4147-A177-3AD203B41FA5}">
                      <a16:colId xmlns:a16="http://schemas.microsoft.com/office/drawing/2014/main" val="765047733"/>
                    </a:ext>
                  </a:extLst>
                </a:gridCol>
              </a:tblGrid>
              <a:tr h="129297">
                <a:tc rowSpan="2">
                  <a:txBody>
                    <a:bodyPr/>
                    <a:lstStyle/>
                    <a:p>
                      <a:pPr algn="ctr" fontAlgn="ctr"/>
                      <a:r>
                        <a:rPr lang="en-US" sz="800" b="1" i="0" u="none" strike="noStrike">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59576267"/>
                  </a:ext>
                </a:extLst>
              </a:tr>
              <a:tr h="135760">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36269529"/>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C*</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dirty="0">
                          <a:solidFill>
                            <a:srgbClr val="000000"/>
                          </a:solidFill>
                          <a:effectLst/>
                          <a:latin typeface="Century Gothic" panose="020B0502020202020204" pitchFamily="34" charset="0"/>
                        </a:rPr>
                        <a:t>C</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(0.07)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9391625"/>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618643972"/>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958981716"/>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38598932"/>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152708799"/>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92278633"/>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43912200"/>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31897135"/>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1439363"/>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(1.10)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extLst>
                  <a:ext uri="{0D108BD9-81ED-4DB2-BD59-A6C34878D82A}">
                    <a16:rowId xmlns:a16="http://schemas.microsoft.com/office/drawing/2014/main" val="3478562690"/>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12951186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047207737"/>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23462219"/>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99356897"/>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632968"/>
                  </a:ext>
                </a:extLst>
              </a:tr>
              <a:tr h="258592">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64265455"/>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(0.72)</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2387895"/>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75750619"/>
                  </a:ext>
                </a:extLst>
              </a:tr>
              <a:tr h="258592">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8415104"/>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95749578"/>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42579557"/>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510291576"/>
                  </a:ext>
                </a:extLst>
              </a:tr>
            </a:tbl>
          </a:graphicData>
        </a:graphic>
      </p:graphicFrame>
      <p:sp>
        <p:nvSpPr>
          <p:cNvPr id="49" name="Freeform 20">
            <a:extLst>
              <a:ext uri="{FF2B5EF4-FFF2-40B4-BE49-F238E27FC236}">
                <a16:creationId xmlns:a16="http://schemas.microsoft.com/office/drawing/2014/main" id="{BAA17FA6-B5C4-4F1C-BB72-3F483DA7BB2D}"/>
              </a:ext>
            </a:extLst>
          </p:cNvPr>
          <p:cNvSpPr/>
          <p:nvPr/>
        </p:nvSpPr>
        <p:spPr>
          <a:xfrm>
            <a:off x="9392961" y="1060450"/>
            <a:ext cx="695325" cy="873125"/>
          </a:xfrm>
          <a:custGeom>
            <a:avLst/>
            <a:gdLst>
              <a:gd name="connsiteX0" fmla="*/ 0 w 698500"/>
              <a:gd name="connsiteY0" fmla="*/ 0 h 882650"/>
              <a:gd name="connsiteX1" fmla="*/ 12700 w 698500"/>
              <a:gd name="connsiteY1" fmla="*/ 301625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9525 w 698500"/>
              <a:gd name="connsiteY1" fmla="*/ 28575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98425 w 688975"/>
              <a:gd name="connsiteY0" fmla="*/ 0 h 866775"/>
              <a:gd name="connsiteX1" fmla="*/ 0 w 688975"/>
              <a:gd name="connsiteY1" fmla="*/ 269875 h 866775"/>
              <a:gd name="connsiteX2" fmla="*/ 685800 w 688975"/>
              <a:gd name="connsiteY2" fmla="*/ 263525 h 866775"/>
              <a:gd name="connsiteX3" fmla="*/ 688975 w 688975"/>
              <a:gd name="connsiteY3" fmla="*/ 552450 h 866775"/>
              <a:gd name="connsiteX4" fmla="*/ 9525 w 688975"/>
              <a:gd name="connsiteY4" fmla="*/ 571500 h 866775"/>
              <a:gd name="connsiteX5" fmla="*/ 12700 w 688975"/>
              <a:gd name="connsiteY5" fmla="*/ 866775 h 866775"/>
              <a:gd name="connsiteX6" fmla="*/ 12700 w 688975"/>
              <a:gd name="connsiteY6" fmla="*/ 866775 h 866775"/>
              <a:gd name="connsiteX0" fmla="*/ 0 w 695325"/>
              <a:gd name="connsiteY0" fmla="*/ 0 h 873125"/>
              <a:gd name="connsiteX1" fmla="*/ 6350 w 695325"/>
              <a:gd name="connsiteY1" fmla="*/ 276225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95325"/>
              <a:gd name="connsiteY0" fmla="*/ 0 h 873125"/>
              <a:gd name="connsiteX1" fmla="*/ 0 w 695325"/>
              <a:gd name="connsiteY1" fmla="*/ 285750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873125">
                <a:moveTo>
                  <a:pt x="0" y="0"/>
                </a:moveTo>
                <a:lnTo>
                  <a:pt x="0" y="285750"/>
                </a:lnTo>
                <a:lnTo>
                  <a:pt x="692150" y="269875"/>
                </a:lnTo>
                <a:cubicBezTo>
                  <a:pt x="693208" y="363008"/>
                  <a:pt x="694267" y="465667"/>
                  <a:pt x="695325" y="558800"/>
                </a:cubicBezTo>
                <a:lnTo>
                  <a:pt x="15875" y="577850"/>
                </a:lnTo>
                <a:cubicBezTo>
                  <a:pt x="16933" y="676275"/>
                  <a:pt x="17992" y="774700"/>
                  <a:pt x="19050" y="873125"/>
                </a:cubicBezTo>
                <a:lnTo>
                  <a:pt x="19050" y="873125"/>
                </a:lnTo>
              </a:path>
            </a:pathLst>
          </a:custGeom>
          <a:ln w="38100">
            <a:solidFill>
              <a:schemeClr val="accent1"/>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Oval 49">
            <a:extLst>
              <a:ext uri="{FF2B5EF4-FFF2-40B4-BE49-F238E27FC236}">
                <a16:creationId xmlns:a16="http://schemas.microsoft.com/office/drawing/2014/main" id="{9954FFA6-3B71-41C5-A097-00AA9B30F4BB}"/>
              </a:ext>
            </a:extLst>
          </p:cNvPr>
          <p:cNvSpPr/>
          <p:nvPr/>
        </p:nvSpPr>
        <p:spPr>
          <a:xfrm>
            <a:off x="9334539" y="1379804"/>
            <a:ext cx="137160" cy="137160"/>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A0DD6AF5-4FBA-4010-B923-6CE94D425A98}"/>
              </a:ext>
            </a:extLst>
          </p:cNvPr>
          <p:cNvCxnSpPr>
            <a:stCxn id="50" idx="1"/>
            <a:endCxn id="50" idx="5"/>
          </p:cNvCxnSpPr>
          <p:nvPr/>
        </p:nvCxnSpPr>
        <p:spPr>
          <a:xfrm>
            <a:off x="9354626" y="1399891"/>
            <a:ext cx="96986" cy="969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23CAAE6-E5F8-4677-B513-C114796D7D3B}"/>
              </a:ext>
            </a:extLst>
          </p:cNvPr>
          <p:cNvSpPr txBox="1"/>
          <p:nvPr/>
        </p:nvSpPr>
        <p:spPr>
          <a:xfrm>
            <a:off x="10040667" y="1044682"/>
            <a:ext cx="509926" cy="246217"/>
          </a:xfrm>
          <a:prstGeom prst="rect">
            <a:avLst/>
          </a:prstGeom>
          <a:noFill/>
        </p:spPr>
        <p:txBody>
          <a:bodyPr wrap="square" lIns="91435" tIns="45718" rIns="91435" bIns="45718" rtlCol="0">
            <a:spAutoFit/>
          </a:bodyPr>
          <a:lstStyle/>
          <a:p>
            <a:pPr algn="ctr"/>
            <a:r>
              <a:rPr lang="en-US" sz="1000" b="1" dirty="0">
                <a:solidFill>
                  <a:schemeClr val="accent1"/>
                </a:solidFill>
              </a:rPr>
              <a:t>50%</a:t>
            </a:r>
          </a:p>
        </p:txBody>
      </p:sp>
      <p:sp>
        <p:nvSpPr>
          <p:cNvPr id="67" name="TextBox 66">
            <a:extLst>
              <a:ext uri="{FF2B5EF4-FFF2-40B4-BE49-F238E27FC236}">
                <a16:creationId xmlns:a16="http://schemas.microsoft.com/office/drawing/2014/main" id="{1B7CC9DF-1B73-445B-9D67-AA14338378E7}"/>
              </a:ext>
            </a:extLst>
          </p:cNvPr>
          <p:cNvSpPr txBox="1"/>
          <p:nvPr/>
        </p:nvSpPr>
        <p:spPr>
          <a:xfrm>
            <a:off x="8952454" y="1053864"/>
            <a:ext cx="509926" cy="246217"/>
          </a:xfrm>
          <a:prstGeom prst="rect">
            <a:avLst/>
          </a:prstGeom>
          <a:noFill/>
        </p:spPr>
        <p:txBody>
          <a:bodyPr wrap="square" lIns="91435" tIns="45718" rIns="91435" bIns="45718" rtlCol="0">
            <a:spAutoFit/>
          </a:bodyPr>
          <a:lstStyle/>
          <a:p>
            <a:pPr algn="ctr"/>
            <a:r>
              <a:rPr lang="en-US" sz="1000" b="1" dirty="0">
                <a:solidFill>
                  <a:schemeClr val="accent1"/>
                </a:solidFill>
              </a:rPr>
              <a:t>50%</a:t>
            </a:r>
          </a:p>
        </p:txBody>
      </p:sp>
      <p:sp>
        <p:nvSpPr>
          <p:cNvPr id="59" name="Oval 58">
            <a:extLst>
              <a:ext uri="{FF2B5EF4-FFF2-40B4-BE49-F238E27FC236}">
                <a16:creationId xmlns:a16="http://schemas.microsoft.com/office/drawing/2014/main" id="{80C635C5-5928-4BFE-AC44-FF2379DC1416}"/>
              </a:ext>
            </a:extLst>
          </p:cNvPr>
          <p:cNvSpPr/>
          <p:nvPr/>
        </p:nvSpPr>
        <p:spPr>
          <a:xfrm>
            <a:off x="100002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77" name="Oval 76">
            <a:extLst>
              <a:ext uri="{FF2B5EF4-FFF2-40B4-BE49-F238E27FC236}">
                <a16:creationId xmlns:a16="http://schemas.microsoft.com/office/drawing/2014/main" id="{321D4EFF-B634-404C-AD15-C33DEF41FE88}"/>
              </a:ext>
            </a:extLst>
          </p:cNvPr>
          <p:cNvSpPr/>
          <p:nvPr/>
        </p:nvSpPr>
        <p:spPr>
          <a:xfrm>
            <a:off x="93291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cxnSp>
        <p:nvCxnSpPr>
          <p:cNvPr id="68" name="Straight Connector 67">
            <a:extLst>
              <a:ext uri="{FF2B5EF4-FFF2-40B4-BE49-F238E27FC236}">
                <a16:creationId xmlns:a16="http://schemas.microsoft.com/office/drawing/2014/main" id="{45572E5E-2E4E-493A-9AF3-F1B525E016D9}"/>
              </a:ext>
            </a:extLst>
          </p:cNvPr>
          <p:cNvCxnSpPr/>
          <p:nvPr/>
        </p:nvCxnSpPr>
        <p:spPr>
          <a:xfrm flipH="1" flipV="1">
            <a:off x="10080515" y="1060450"/>
            <a:ext cx="4596" cy="26987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CEA132C1-557F-4D56-96CA-D684E29CB2BA}"/>
              </a:ext>
            </a:extLst>
          </p:cNvPr>
          <p:cNvSpPr/>
          <p:nvPr/>
        </p:nvSpPr>
        <p:spPr>
          <a:xfrm>
            <a:off x="99922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8" name="Oval 57">
            <a:extLst>
              <a:ext uri="{FF2B5EF4-FFF2-40B4-BE49-F238E27FC236}">
                <a16:creationId xmlns:a16="http://schemas.microsoft.com/office/drawing/2014/main" id="{09C9FA49-02A7-495E-AA5F-CC4DF48C02B4}"/>
              </a:ext>
            </a:extLst>
          </p:cNvPr>
          <p:cNvSpPr/>
          <p:nvPr/>
        </p:nvSpPr>
        <p:spPr>
          <a:xfrm>
            <a:off x="99922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grpSp>
        <p:nvGrpSpPr>
          <p:cNvPr id="6" name="Group 5">
            <a:extLst>
              <a:ext uri="{FF2B5EF4-FFF2-40B4-BE49-F238E27FC236}">
                <a16:creationId xmlns:a16="http://schemas.microsoft.com/office/drawing/2014/main" id="{11CEABD6-2EC8-403D-83CE-7E89A01150C0}"/>
              </a:ext>
            </a:extLst>
          </p:cNvPr>
          <p:cNvGrpSpPr/>
          <p:nvPr/>
        </p:nvGrpSpPr>
        <p:grpSpPr>
          <a:xfrm>
            <a:off x="6905895" y="5725711"/>
            <a:ext cx="2942305" cy="1132290"/>
            <a:chOff x="6905895" y="5725711"/>
            <a:chExt cx="2942305" cy="1132290"/>
          </a:xfrm>
        </p:grpSpPr>
        <p:sp>
          <p:nvSpPr>
            <p:cNvPr id="91" name="Rectangle 90">
              <a:extLst>
                <a:ext uri="{FF2B5EF4-FFF2-40B4-BE49-F238E27FC236}">
                  <a16:creationId xmlns:a16="http://schemas.microsoft.com/office/drawing/2014/main" id="{CC65A73A-9352-486C-A96F-5142E156A5EA}"/>
                </a:ext>
              </a:extLst>
            </p:cNvPr>
            <p:cNvSpPr/>
            <p:nvPr/>
          </p:nvSpPr>
          <p:spPr>
            <a:xfrm>
              <a:off x="6905895" y="5725711"/>
              <a:ext cx="2932373" cy="113229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D59972EB-F191-4083-9068-CF51EE703128}"/>
                </a:ext>
              </a:extLst>
            </p:cNvPr>
            <p:cNvSpPr/>
            <p:nvPr/>
          </p:nvSpPr>
          <p:spPr>
            <a:xfrm>
              <a:off x="7081096" y="60704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93" name="Straight Arrow Connector 92">
              <a:extLst>
                <a:ext uri="{FF2B5EF4-FFF2-40B4-BE49-F238E27FC236}">
                  <a16:creationId xmlns:a16="http://schemas.microsoft.com/office/drawing/2014/main" id="{10131849-6ECC-47FD-8C99-FD29C844B5A4}"/>
                </a:ext>
              </a:extLst>
            </p:cNvPr>
            <p:cNvCxnSpPr>
              <a:cxnSpLocks/>
            </p:cNvCxnSpPr>
            <p:nvPr/>
          </p:nvCxnSpPr>
          <p:spPr>
            <a:xfrm>
              <a:off x="7073847" y="6457178"/>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E3901845-FF88-46CD-B7DD-EA4763528F1A}"/>
                </a:ext>
              </a:extLst>
            </p:cNvPr>
            <p:cNvSpPr txBox="1"/>
            <p:nvPr/>
          </p:nvSpPr>
          <p:spPr>
            <a:xfrm>
              <a:off x="7105301" y="6253297"/>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95" name="TextBox 94">
              <a:extLst>
                <a:ext uri="{FF2B5EF4-FFF2-40B4-BE49-F238E27FC236}">
                  <a16:creationId xmlns:a16="http://schemas.microsoft.com/office/drawing/2014/main" id="{CDDE8D84-12CB-46D7-8BBF-169EBC86D467}"/>
                </a:ext>
              </a:extLst>
            </p:cNvPr>
            <p:cNvSpPr txBox="1"/>
            <p:nvPr/>
          </p:nvSpPr>
          <p:spPr>
            <a:xfrm>
              <a:off x="7331309" y="6038748"/>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96" name="TextBox 95">
              <a:extLst>
                <a:ext uri="{FF2B5EF4-FFF2-40B4-BE49-F238E27FC236}">
                  <a16:creationId xmlns:a16="http://schemas.microsoft.com/office/drawing/2014/main" id="{BA008FC3-7FC0-4878-BB81-5FE164411DBD}"/>
                </a:ext>
              </a:extLst>
            </p:cNvPr>
            <p:cNvSpPr txBox="1"/>
            <p:nvPr/>
          </p:nvSpPr>
          <p:spPr>
            <a:xfrm>
              <a:off x="7331309" y="6301360"/>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97" name="TextBox 96">
              <a:extLst>
                <a:ext uri="{FF2B5EF4-FFF2-40B4-BE49-F238E27FC236}">
                  <a16:creationId xmlns:a16="http://schemas.microsoft.com/office/drawing/2014/main" id="{A6B5AFFA-819A-4EB7-A84E-150B180771E7}"/>
                </a:ext>
              </a:extLst>
            </p:cNvPr>
            <p:cNvSpPr txBox="1"/>
            <p:nvPr/>
          </p:nvSpPr>
          <p:spPr>
            <a:xfrm>
              <a:off x="7331309" y="577127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98" name="Rectangle 97">
              <a:extLst>
                <a:ext uri="{FF2B5EF4-FFF2-40B4-BE49-F238E27FC236}">
                  <a16:creationId xmlns:a16="http://schemas.microsoft.com/office/drawing/2014/main" id="{1CFA49C3-05E4-4612-A572-5B230CFD7BF8}"/>
                </a:ext>
              </a:extLst>
            </p:cNvPr>
            <p:cNvSpPr/>
            <p:nvPr/>
          </p:nvSpPr>
          <p:spPr>
            <a:xfrm>
              <a:off x="7081096" y="5803144"/>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6EF3D132-150A-4FC4-A289-46986B617CC5}"/>
                </a:ext>
              </a:extLst>
            </p:cNvPr>
            <p:cNvSpPr txBox="1"/>
            <p:nvPr/>
          </p:nvSpPr>
          <p:spPr>
            <a:xfrm>
              <a:off x="7320828" y="6564742"/>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Assumed Future Traffic Flow</a:t>
              </a:r>
            </a:p>
          </p:txBody>
        </p:sp>
        <p:cxnSp>
          <p:nvCxnSpPr>
            <p:cNvPr id="70" name="Straight Connector 69">
              <a:extLst>
                <a:ext uri="{FF2B5EF4-FFF2-40B4-BE49-F238E27FC236}">
                  <a16:creationId xmlns:a16="http://schemas.microsoft.com/office/drawing/2014/main" id="{2B0D55D7-5754-4D12-8266-B7B6B16CE013}"/>
                </a:ext>
              </a:extLst>
            </p:cNvPr>
            <p:cNvCxnSpPr>
              <a:cxnSpLocks/>
            </p:cNvCxnSpPr>
            <p:nvPr/>
          </p:nvCxnSpPr>
          <p:spPr>
            <a:xfrm>
              <a:off x="7070615" y="6687850"/>
              <a:ext cx="244585" cy="0"/>
            </a:xfrm>
            <a:prstGeom prst="line">
              <a:avLst/>
            </a:prstGeom>
            <a:ln w="38100">
              <a:solidFill>
                <a:schemeClr val="accent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45673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23</a:t>
            </a:fld>
            <a:endParaRPr lang="en-US" dirty="0"/>
          </a:p>
        </p:txBody>
      </p:sp>
      <p:pic>
        <p:nvPicPr>
          <p:cNvPr id="8" name="Picture 7">
            <a:extLst>
              <a:ext uri="{FF2B5EF4-FFF2-40B4-BE49-F238E27FC236}">
                <a16:creationId xmlns:a16="http://schemas.microsoft.com/office/drawing/2014/main" id="{25024F78-F0CC-4281-A21F-EF8BA7AF2E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7396" y="0"/>
            <a:ext cx="5299365" cy="6858000"/>
          </a:xfrm>
          <a:prstGeom prst="rect">
            <a:avLst/>
          </a:prstGeom>
          <a:ln w="3175">
            <a:solidFill>
              <a:schemeClr val="tx1"/>
            </a:solidFill>
          </a:ln>
        </p:spPr>
      </p:pic>
      <p:sp>
        <p:nvSpPr>
          <p:cNvPr id="9" name="Oval 8">
            <a:extLst>
              <a:ext uri="{FF2B5EF4-FFF2-40B4-BE49-F238E27FC236}">
                <a16:creationId xmlns:a16="http://schemas.microsoft.com/office/drawing/2014/main" id="{31ACE37D-B1A2-473D-BE4A-198C57E3882F}"/>
              </a:ext>
            </a:extLst>
          </p:cNvPr>
          <p:cNvSpPr/>
          <p:nvPr/>
        </p:nvSpPr>
        <p:spPr>
          <a:xfrm>
            <a:off x="89301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0" name="Oval 9">
            <a:extLst>
              <a:ext uri="{FF2B5EF4-FFF2-40B4-BE49-F238E27FC236}">
                <a16:creationId xmlns:a16="http://schemas.microsoft.com/office/drawing/2014/main" id="{F1697735-8568-4837-9343-C61CA932FA0C}"/>
              </a:ext>
            </a:extLst>
          </p:cNvPr>
          <p:cNvSpPr/>
          <p:nvPr/>
        </p:nvSpPr>
        <p:spPr>
          <a:xfrm>
            <a:off x="98505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1" name="Oval 10">
            <a:extLst>
              <a:ext uri="{FF2B5EF4-FFF2-40B4-BE49-F238E27FC236}">
                <a16:creationId xmlns:a16="http://schemas.microsoft.com/office/drawing/2014/main" id="{A9C3A44A-5222-4B2D-9D15-0D0BBB412F77}"/>
              </a:ext>
            </a:extLst>
          </p:cNvPr>
          <p:cNvSpPr/>
          <p:nvPr/>
        </p:nvSpPr>
        <p:spPr>
          <a:xfrm>
            <a:off x="97921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5" name="Oval 14">
            <a:extLst>
              <a:ext uri="{FF2B5EF4-FFF2-40B4-BE49-F238E27FC236}">
                <a16:creationId xmlns:a16="http://schemas.microsoft.com/office/drawing/2014/main" id="{E9088ACF-48D7-408C-9FF8-06A7A634547D}"/>
              </a:ext>
            </a:extLst>
          </p:cNvPr>
          <p:cNvSpPr/>
          <p:nvPr/>
        </p:nvSpPr>
        <p:spPr>
          <a:xfrm>
            <a:off x="100080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6" name="Oval 15">
            <a:extLst>
              <a:ext uri="{FF2B5EF4-FFF2-40B4-BE49-F238E27FC236}">
                <a16:creationId xmlns:a16="http://schemas.microsoft.com/office/drawing/2014/main" id="{E1AEC942-401C-44C3-8C49-9D45230C7DF9}"/>
              </a:ext>
            </a:extLst>
          </p:cNvPr>
          <p:cNvSpPr/>
          <p:nvPr/>
        </p:nvSpPr>
        <p:spPr>
          <a:xfrm>
            <a:off x="100080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17" name="Oval 16">
            <a:extLst>
              <a:ext uri="{FF2B5EF4-FFF2-40B4-BE49-F238E27FC236}">
                <a16:creationId xmlns:a16="http://schemas.microsoft.com/office/drawing/2014/main" id="{49CB9C28-D891-401F-B037-FDCB51F86335}"/>
              </a:ext>
            </a:extLst>
          </p:cNvPr>
          <p:cNvSpPr/>
          <p:nvPr/>
        </p:nvSpPr>
        <p:spPr>
          <a:xfrm>
            <a:off x="9934610" y="3651551"/>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18" name="Oval 17">
            <a:extLst>
              <a:ext uri="{FF2B5EF4-FFF2-40B4-BE49-F238E27FC236}">
                <a16:creationId xmlns:a16="http://schemas.microsoft.com/office/drawing/2014/main" id="{1F76EA4D-E388-4C80-996C-B0711E3B78A8}"/>
              </a:ext>
            </a:extLst>
          </p:cNvPr>
          <p:cNvSpPr/>
          <p:nvPr/>
        </p:nvSpPr>
        <p:spPr>
          <a:xfrm>
            <a:off x="108351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9" name="Oval 18">
            <a:extLst>
              <a:ext uri="{FF2B5EF4-FFF2-40B4-BE49-F238E27FC236}">
                <a16:creationId xmlns:a16="http://schemas.microsoft.com/office/drawing/2014/main" id="{4B72E18A-C4DB-4AE3-8384-CAFB57F4169C}"/>
              </a:ext>
            </a:extLst>
          </p:cNvPr>
          <p:cNvSpPr/>
          <p:nvPr/>
        </p:nvSpPr>
        <p:spPr>
          <a:xfrm>
            <a:off x="108385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20" name="Oval 19">
            <a:extLst>
              <a:ext uri="{FF2B5EF4-FFF2-40B4-BE49-F238E27FC236}">
                <a16:creationId xmlns:a16="http://schemas.microsoft.com/office/drawing/2014/main" id="{FDD1E73F-19F5-4B1B-91F1-5A459956B936}"/>
              </a:ext>
            </a:extLst>
          </p:cNvPr>
          <p:cNvSpPr/>
          <p:nvPr/>
        </p:nvSpPr>
        <p:spPr>
          <a:xfrm>
            <a:off x="107652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21" name="Straight Arrow Connector 20">
            <a:extLst>
              <a:ext uri="{FF2B5EF4-FFF2-40B4-BE49-F238E27FC236}">
                <a16:creationId xmlns:a16="http://schemas.microsoft.com/office/drawing/2014/main" id="{AB8046E7-2675-4048-A5E6-37AB71CB32DC}"/>
              </a:ext>
            </a:extLst>
          </p:cNvPr>
          <p:cNvCxnSpPr>
            <a:cxnSpLocks/>
          </p:cNvCxnSpPr>
          <p:nvPr/>
        </p:nvCxnSpPr>
        <p:spPr>
          <a:xfrm>
            <a:off x="10525132" y="378297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ACCF52E-FAC1-45E2-90A5-856A51FF1B88}"/>
              </a:ext>
            </a:extLst>
          </p:cNvPr>
          <p:cNvSpPr txBox="1"/>
          <p:nvPr/>
        </p:nvSpPr>
        <p:spPr>
          <a:xfrm>
            <a:off x="10539325" y="358487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23" name="Oval 22">
            <a:extLst>
              <a:ext uri="{FF2B5EF4-FFF2-40B4-BE49-F238E27FC236}">
                <a16:creationId xmlns:a16="http://schemas.microsoft.com/office/drawing/2014/main" id="{D63A7EF4-FE47-4DF8-A3E7-DEAB7DF1EF2B}"/>
              </a:ext>
            </a:extLst>
          </p:cNvPr>
          <p:cNvSpPr/>
          <p:nvPr/>
        </p:nvSpPr>
        <p:spPr>
          <a:xfrm>
            <a:off x="106311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4" name="Oval 23">
            <a:extLst>
              <a:ext uri="{FF2B5EF4-FFF2-40B4-BE49-F238E27FC236}">
                <a16:creationId xmlns:a16="http://schemas.microsoft.com/office/drawing/2014/main" id="{E0C8DDCC-7FEF-4940-840D-A033DD597278}"/>
              </a:ext>
            </a:extLst>
          </p:cNvPr>
          <p:cNvSpPr/>
          <p:nvPr/>
        </p:nvSpPr>
        <p:spPr>
          <a:xfrm>
            <a:off x="93111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6" name="Oval 25">
            <a:extLst>
              <a:ext uri="{FF2B5EF4-FFF2-40B4-BE49-F238E27FC236}">
                <a16:creationId xmlns:a16="http://schemas.microsoft.com/office/drawing/2014/main" id="{F711637E-78CB-4AA6-A6E1-D3E914F024F9}"/>
              </a:ext>
            </a:extLst>
          </p:cNvPr>
          <p:cNvSpPr/>
          <p:nvPr/>
        </p:nvSpPr>
        <p:spPr>
          <a:xfrm>
            <a:off x="93111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7" name="Oval 26">
            <a:extLst>
              <a:ext uri="{FF2B5EF4-FFF2-40B4-BE49-F238E27FC236}">
                <a16:creationId xmlns:a16="http://schemas.microsoft.com/office/drawing/2014/main" id="{89B9F189-5B08-492C-A0DC-26F728FFF45F}"/>
              </a:ext>
            </a:extLst>
          </p:cNvPr>
          <p:cNvSpPr/>
          <p:nvPr/>
        </p:nvSpPr>
        <p:spPr>
          <a:xfrm>
            <a:off x="85800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8" name="Oval 27">
            <a:extLst>
              <a:ext uri="{FF2B5EF4-FFF2-40B4-BE49-F238E27FC236}">
                <a16:creationId xmlns:a16="http://schemas.microsoft.com/office/drawing/2014/main" id="{4434D23C-49AD-47D9-B690-247465A11AFE}"/>
              </a:ext>
            </a:extLst>
          </p:cNvPr>
          <p:cNvSpPr/>
          <p:nvPr/>
        </p:nvSpPr>
        <p:spPr>
          <a:xfrm>
            <a:off x="85030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29" name="Oval 28">
            <a:extLst>
              <a:ext uri="{FF2B5EF4-FFF2-40B4-BE49-F238E27FC236}">
                <a16:creationId xmlns:a16="http://schemas.microsoft.com/office/drawing/2014/main" id="{5130B388-C810-4E21-A987-DD4C61F8F7A3}"/>
              </a:ext>
            </a:extLst>
          </p:cNvPr>
          <p:cNvSpPr/>
          <p:nvPr/>
        </p:nvSpPr>
        <p:spPr>
          <a:xfrm>
            <a:off x="7086120" y="34482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30" name="Oval 29">
            <a:extLst>
              <a:ext uri="{FF2B5EF4-FFF2-40B4-BE49-F238E27FC236}">
                <a16:creationId xmlns:a16="http://schemas.microsoft.com/office/drawing/2014/main" id="{977CDB49-DB4C-41DA-97B3-9A8F7FA34DE4}"/>
              </a:ext>
            </a:extLst>
          </p:cNvPr>
          <p:cNvSpPr/>
          <p:nvPr/>
        </p:nvSpPr>
        <p:spPr>
          <a:xfrm>
            <a:off x="72156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31" name="Oval 30">
            <a:extLst>
              <a:ext uri="{FF2B5EF4-FFF2-40B4-BE49-F238E27FC236}">
                <a16:creationId xmlns:a16="http://schemas.microsoft.com/office/drawing/2014/main" id="{8EA28EA8-3927-4E68-8564-02B2AB5517B0}"/>
              </a:ext>
            </a:extLst>
          </p:cNvPr>
          <p:cNvSpPr/>
          <p:nvPr/>
        </p:nvSpPr>
        <p:spPr>
          <a:xfrm>
            <a:off x="73282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32" name="Oval 31">
            <a:extLst>
              <a:ext uri="{FF2B5EF4-FFF2-40B4-BE49-F238E27FC236}">
                <a16:creationId xmlns:a16="http://schemas.microsoft.com/office/drawing/2014/main" id="{B9A2BEA3-4219-4CDD-89C1-92388AA983BC}"/>
              </a:ext>
            </a:extLst>
          </p:cNvPr>
          <p:cNvSpPr/>
          <p:nvPr/>
        </p:nvSpPr>
        <p:spPr>
          <a:xfrm>
            <a:off x="78193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33" name="Straight Arrow Connector 32">
            <a:extLst>
              <a:ext uri="{FF2B5EF4-FFF2-40B4-BE49-F238E27FC236}">
                <a16:creationId xmlns:a16="http://schemas.microsoft.com/office/drawing/2014/main" id="{BDDE9E5B-1E1F-498F-90D9-09E90583584F}"/>
              </a:ext>
            </a:extLst>
          </p:cNvPr>
          <p:cNvCxnSpPr>
            <a:cxnSpLocks/>
          </p:cNvCxnSpPr>
          <p:nvPr/>
        </p:nvCxnSpPr>
        <p:spPr>
          <a:xfrm>
            <a:off x="9689606" y="372654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AD95F4C6-3912-47D7-88BE-28E403EBB7FA}"/>
              </a:ext>
            </a:extLst>
          </p:cNvPr>
          <p:cNvSpPr txBox="1"/>
          <p:nvPr/>
        </p:nvSpPr>
        <p:spPr>
          <a:xfrm>
            <a:off x="9703799" y="352844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35" name="Straight Arrow Connector 34">
            <a:extLst>
              <a:ext uri="{FF2B5EF4-FFF2-40B4-BE49-F238E27FC236}">
                <a16:creationId xmlns:a16="http://schemas.microsoft.com/office/drawing/2014/main" id="{5F85D251-2505-44B6-9D5B-D82144CCDA97}"/>
              </a:ext>
            </a:extLst>
          </p:cNvPr>
          <p:cNvCxnSpPr>
            <a:cxnSpLocks/>
          </p:cNvCxnSpPr>
          <p:nvPr/>
        </p:nvCxnSpPr>
        <p:spPr>
          <a:xfrm flipV="1">
            <a:off x="9999624" y="3857405"/>
            <a:ext cx="13918" cy="19467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A3106AC-CC0C-4D3A-A837-85AF8A8785C3}"/>
              </a:ext>
            </a:extLst>
          </p:cNvPr>
          <p:cNvSpPr txBox="1"/>
          <p:nvPr/>
        </p:nvSpPr>
        <p:spPr>
          <a:xfrm>
            <a:off x="9848200" y="3864747"/>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37" name="Straight Arrow Connector 36">
            <a:extLst>
              <a:ext uri="{FF2B5EF4-FFF2-40B4-BE49-F238E27FC236}">
                <a16:creationId xmlns:a16="http://schemas.microsoft.com/office/drawing/2014/main" id="{FE2018FA-46B9-449A-AE7B-0FD85CF86436}"/>
              </a:ext>
            </a:extLst>
          </p:cNvPr>
          <p:cNvCxnSpPr>
            <a:cxnSpLocks/>
          </p:cNvCxnSpPr>
          <p:nvPr/>
        </p:nvCxnSpPr>
        <p:spPr>
          <a:xfrm>
            <a:off x="8382444" y="2224748"/>
            <a:ext cx="19001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52D4F85-D473-43AC-A630-724D127F44DA}"/>
              </a:ext>
            </a:extLst>
          </p:cNvPr>
          <p:cNvSpPr txBox="1"/>
          <p:nvPr/>
        </p:nvSpPr>
        <p:spPr>
          <a:xfrm>
            <a:off x="8373770" y="19980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39" name="Straight Arrow Connector 38">
            <a:extLst>
              <a:ext uri="{FF2B5EF4-FFF2-40B4-BE49-F238E27FC236}">
                <a16:creationId xmlns:a16="http://schemas.microsoft.com/office/drawing/2014/main" id="{C65E1EE2-6F69-4D04-9C8A-ED1E34ECE67E}"/>
              </a:ext>
            </a:extLst>
          </p:cNvPr>
          <p:cNvCxnSpPr>
            <a:cxnSpLocks/>
          </p:cNvCxnSpPr>
          <p:nvPr/>
        </p:nvCxnSpPr>
        <p:spPr>
          <a:xfrm>
            <a:off x="8272032" y="3609788"/>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0C5A9B7-DBFF-4F82-A210-1EC70668A119}"/>
              </a:ext>
            </a:extLst>
          </p:cNvPr>
          <p:cNvSpPr txBox="1"/>
          <p:nvPr/>
        </p:nvSpPr>
        <p:spPr>
          <a:xfrm>
            <a:off x="8286225"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41" name="Straight Arrow Connector 40">
            <a:extLst>
              <a:ext uri="{FF2B5EF4-FFF2-40B4-BE49-F238E27FC236}">
                <a16:creationId xmlns:a16="http://schemas.microsoft.com/office/drawing/2014/main" id="{FB70E710-FFB0-43BB-A244-E8E33D456B35}"/>
              </a:ext>
            </a:extLst>
          </p:cNvPr>
          <p:cNvCxnSpPr>
            <a:cxnSpLocks/>
          </p:cNvCxnSpPr>
          <p:nvPr/>
        </p:nvCxnSpPr>
        <p:spPr>
          <a:xfrm flipH="1">
            <a:off x="10870320" y="3505201"/>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35D07388-D09B-4341-A0D3-16402167D19F}"/>
              </a:ext>
            </a:extLst>
          </p:cNvPr>
          <p:cNvSpPr txBox="1"/>
          <p:nvPr/>
        </p:nvSpPr>
        <p:spPr>
          <a:xfrm>
            <a:off x="10746800"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44" name="Straight Arrow Connector 43">
            <a:extLst>
              <a:ext uri="{FF2B5EF4-FFF2-40B4-BE49-F238E27FC236}">
                <a16:creationId xmlns:a16="http://schemas.microsoft.com/office/drawing/2014/main" id="{E8E368F9-7858-49F1-A963-297BA09B1C8F}"/>
              </a:ext>
            </a:extLst>
          </p:cNvPr>
          <p:cNvCxnSpPr>
            <a:cxnSpLocks/>
          </p:cNvCxnSpPr>
          <p:nvPr/>
        </p:nvCxnSpPr>
        <p:spPr>
          <a:xfrm flipH="1">
            <a:off x="10028909" y="3436603"/>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7965687A-34C0-4FB1-9658-6FC33F13E396}"/>
              </a:ext>
            </a:extLst>
          </p:cNvPr>
          <p:cNvSpPr txBox="1"/>
          <p:nvPr/>
        </p:nvSpPr>
        <p:spPr>
          <a:xfrm>
            <a:off x="10040667" y="3363568"/>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5" name="Title 4"/>
          <p:cNvSpPr>
            <a:spLocks noGrp="1"/>
          </p:cNvSpPr>
          <p:nvPr>
            <p:ph type="ctrTitle"/>
          </p:nvPr>
        </p:nvSpPr>
        <p:spPr/>
        <p:txBody>
          <a:bodyPr/>
          <a:lstStyle/>
          <a:p>
            <a:r>
              <a:rPr lang="en-US" dirty="0"/>
              <a:t>Nevins Closure (50&amp;50 Scenario) – PM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sp>
        <p:nvSpPr>
          <p:cNvPr id="46" name="TextBox 45">
            <a:extLst>
              <a:ext uri="{FF2B5EF4-FFF2-40B4-BE49-F238E27FC236}">
                <a16:creationId xmlns:a16="http://schemas.microsoft.com/office/drawing/2014/main" id="{96565695-5A53-464E-BFAD-BDE9D10C1A9E}"/>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sp>
        <p:nvSpPr>
          <p:cNvPr id="53" name="Freeform 20">
            <a:extLst>
              <a:ext uri="{FF2B5EF4-FFF2-40B4-BE49-F238E27FC236}">
                <a16:creationId xmlns:a16="http://schemas.microsoft.com/office/drawing/2014/main" id="{4A189091-0D9A-472A-9A6B-A7A093279677}"/>
              </a:ext>
            </a:extLst>
          </p:cNvPr>
          <p:cNvSpPr/>
          <p:nvPr/>
        </p:nvSpPr>
        <p:spPr>
          <a:xfrm>
            <a:off x="9392961" y="1060450"/>
            <a:ext cx="695325" cy="873125"/>
          </a:xfrm>
          <a:custGeom>
            <a:avLst/>
            <a:gdLst>
              <a:gd name="connsiteX0" fmla="*/ 0 w 698500"/>
              <a:gd name="connsiteY0" fmla="*/ 0 h 882650"/>
              <a:gd name="connsiteX1" fmla="*/ 12700 w 698500"/>
              <a:gd name="connsiteY1" fmla="*/ 301625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9525 w 698500"/>
              <a:gd name="connsiteY1" fmla="*/ 28575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98425 w 688975"/>
              <a:gd name="connsiteY0" fmla="*/ 0 h 866775"/>
              <a:gd name="connsiteX1" fmla="*/ 0 w 688975"/>
              <a:gd name="connsiteY1" fmla="*/ 269875 h 866775"/>
              <a:gd name="connsiteX2" fmla="*/ 685800 w 688975"/>
              <a:gd name="connsiteY2" fmla="*/ 263525 h 866775"/>
              <a:gd name="connsiteX3" fmla="*/ 688975 w 688975"/>
              <a:gd name="connsiteY3" fmla="*/ 552450 h 866775"/>
              <a:gd name="connsiteX4" fmla="*/ 9525 w 688975"/>
              <a:gd name="connsiteY4" fmla="*/ 571500 h 866775"/>
              <a:gd name="connsiteX5" fmla="*/ 12700 w 688975"/>
              <a:gd name="connsiteY5" fmla="*/ 866775 h 866775"/>
              <a:gd name="connsiteX6" fmla="*/ 12700 w 688975"/>
              <a:gd name="connsiteY6" fmla="*/ 866775 h 866775"/>
              <a:gd name="connsiteX0" fmla="*/ 0 w 695325"/>
              <a:gd name="connsiteY0" fmla="*/ 0 h 873125"/>
              <a:gd name="connsiteX1" fmla="*/ 6350 w 695325"/>
              <a:gd name="connsiteY1" fmla="*/ 276225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95325"/>
              <a:gd name="connsiteY0" fmla="*/ 0 h 873125"/>
              <a:gd name="connsiteX1" fmla="*/ 0 w 695325"/>
              <a:gd name="connsiteY1" fmla="*/ 285750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873125">
                <a:moveTo>
                  <a:pt x="0" y="0"/>
                </a:moveTo>
                <a:lnTo>
                  <a:pt x="0" y="285750"/>
                </a:lnTo>
                <a:lnTo>
                  <a:pt x="692150" y="269875"/>
                </a:lnTo>
                <a:cubicBezTo>
                  <a:pt x="693208" y="363008"/>
                  <a:pt x="694267" y="465667"/>
                  <a:pt x="695325" y="558800"/>
                </a:cubicBezTo>
                <a:lnTo>
                  <a:pt x="15875" y="577850"/>
                </a:lnTo>
                <a:cubicBezTo>
                  <a:pt x="16933" y="676275"/>
                  <a:pt x="17992" y="774700"/>
                  <a:pt x="19050" y="873125"/>
                </a:cubicBezTo>
                <a:lnTo>
                  <a:pt x="19050" y="873125"/>
                </a:lnTo>
              </a:path>
            </a:pathLst>
          </a:custGeom>
          <a:ln w="38100">
            <a:solidFill>
              <a:schemeClr val="accent1"/>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Oval 53">
            <a:extLst>
              <a:ext uri="{FF2B5EF4-FFF2-40B4-BE49-F238E27FC236}">
                <a16:creationId xmlns:a16="http://schemas.microsoft.com/office/drawing/2014/main" id="{37DEA29B-5A8A-4B0F-A39F-B470FFAE977E}"/>
              </a:ext>
            </a:extLst>
          </p:cNvPr>
          <p:cNvSpPr/>
          <p:nvPr/>
        </p:nvSpPr>
        <p:spPr>
          <a:xfrm>
            <a:off x="9334539" y="1379804"/>
            <a:ext cx="137160" cy="137160"/>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80DD7070-3BDC-40B6-8F4B-F59B9422A543}"/>
              </a:ext>
            </a:extLst>
          </p:cNvPr>
          <p:cNvCxnSpPr>
            <a:stCxn id="54" idx="1"/>
            <a:endCxn id="54" idx="5"/>
          </p:cNvCxnSpPr>
          <p:nvPr/>
        </p:nvCxnSpPr>
        <p:spPr>
          <a:xfrm>
            <a:off x="9354626" y="1399891"/>
            <a:ext cx="96986" cy="969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37D87B0-15EE-4B25-9E00-ED1777BC6944}"/>
              </a:ext>
            </a:extLst>
          </p:cNvPr>
          <p:cNvSpPr txBox="1"/>
          <p:nvPr/>
        </p:nvSpPr>
        <p:spPr>
          <a:xfrm>
            <a:off x="10040667" y="1044682"/>
            <a:ext cx="509926" cy="246217"/>
          </a:xfrm>
          <a:prstGeom prst="rect">
            <a:avLst/>
          </a:prstGeom>
          <a:noFill/>
        </p:spPr>
        <p:txBody>
          <a:bodyPr wrap="square" lIns="91435" tIns="45718" rIns="91435" bIns="45718" rtlCol="0">
            <a:spAutoFit/>
          </a:bodyPr>
          <a:lstStyle/>
          <a:p>
            <a:pPr algn="ctr"/>
            <a:r>
              <a:rPr lang="en-US" sz="1000" b="1" dirty="0">
                <a:solidFill>
                  <a:schemeClr val="accent1"/>
                </a:solidFill>
              </a:rPr>
              <a:t>50%</a:t>
            </a:r>
          </a:p>
        </p:txBody>
      </p:sp>
      <p:sp>
        <p:nvSpPr>
          <p:cNvPr id="57" name="TextBox 56">
            <a:extLst>
              <a:ext uri="{FF2B5EF4-FFF2-40B4-BE49-F238E27FC236}">
                <a16:creationId xmlns:a16="http://schemas.microsoft.com/office/drawing/2014/main" id="{BAE96F25-C946-4777-9AD9-FC03424F5F39}"/>
              </a:ext>
            </a:extLst>
          </p:cNvPr>
          <p:cNvSpPr txBox="1"/>
          <p:nvPr/>
        </p:nvSpPr>
        <p:spPr>
          <a:xfrm>
            <a:off x="8952454" y="1053864"/>
            <a:ext cx="509926" cy="246217"/>
          </a:xfrm>
          <a:prstGeom prst="rect">
            <a:avLst/>
          </a:prstGeom>
          <a:noFill/>
        </p:spPr>
        <p:txBody>
          <a:bodyPr wrap="square" lIns="91435" tIns="45718" rIns="91435" bIns="45718" rtlCol="0">
            <a:spAutoFit/>
          </a:bodyPr>
          <a:lstStyle/>
          <a:p>
            <a:pPr algn="ctr"/>
            <a:r>
              <a:rPr lang="en-US" sz="1000" b="1" dirty="0">
                <a:solidFill>
                  <a:schemeClr val="accent1"/>
                </a:solidFill>
              </a:rPr>
              <a:t>50%</a:t>
            </a:r>
          </a:p>
        </p:txBody>
      </p:sp>
      <p:sp>
        <p:nvSpPr>
          <p:cNvPr id="14" name="Oval 13">
            <a:extLst>
              <a:ext uri="{FF2B5EF4-FFF2-40B4-BE49-F238E27FC236}">
                <a16:creationId xmlns:a16="http://schemas.microsoft.com/office/drawing/2014/main" id="{B37C7DF9-BBE0-484D-92B3-0241F1B2C632}"/>
              </a:ext>
            </a:extLst>
          </p:cNvPr>
          <p:cNvSpPr/>
          <p:nvPr/>
        </p:nvSpPr>
        <p:spPr>
          <a:xfrm>
            <a:off x="100002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25" name="Oval 24">
            <a:extLst>
              <a:ext uri="{FF2B5EF4-FFF2-40B4-BE49-F238E27FC236}">
                <a16:creationId xmlns:a16="http://schemas.microsoft.com/office/drawing/2014/main" id="{37B44BA1-CE6B-40C5-8377-031BFEEF71BC}"/>
              </a:ext>
            </a:extLst>
          </p:cNvPr>
          <p:cNvSpPr/>
          <p:nvPr/>
        </p:nvSpPr>
        <p:spPr>
          <a:xfrm>
            <a:off x="93291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cxnSp>
        <p:nvCxnSpPr>
          <p:cNvPr id="58" name="Straight Connector 57">
            <a:extLst>
              <a:ext uri="{FF2B5EF4-FFF2-40B4-BE49-F238E27FC236}">
                <a16:creationId xmlns:a16="http://schemas.microsoft.com/office/drawing/2014/main" id="{B12D216F-2D34-4628-BC54-CD18D17CC3A4}"/>
              </a:ext>
            </a:extLst>
          </p:cNvPr>
          <p:cNvCxnSpPr/>
          <p:nvPr/>
        </p:nvCxnSpPr>
        <p:spPr>
          <a:xfrm flipH="1" flipV="1">
            <a:off x="10080515" y="1060450"/>
            <a:ext cx="4596" cy="269875"/>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ACB80E44-5DB3-4445-9C8C-EC768C6B59BD}"/>
              </a:ext>
            </a:extLst>
          </p:cNvPr>
          <p:cNvSpPr/>
          <p:nvPr/>
        </p:nvSpPr>
        <p:spPr>
          <a:xfrm>
            <a:off x="99922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3" name="Oval 12">
            <a:extLst>
              <a:ext uri="{FF2B5EF4-FFF2-40B4-BE49-F238E27FC236}">
                <a16:creationId xmlns:a16="http://schemas.microsoft.com/office/drawing/2014/main" id="{04DE577E-5B3E-41D6-B694-5C3FF3CD2036}"/>
              </a:ext>
            </a:extLst>
          </p:cNvPr>
          <p:cNvSpPr/>
          <p:nvPr/>
        </p:nvSpPr>
        <p:spPr>
          <a:xfrm>
            <a:off x="99922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graphicFrame>
        <p:nvGraphicFramePr>
          <p:cNvPr id="3" name="Table 2">
            <a:extLst>
              <a:ext uri="{FF2B5EF4-FFF2-40B4-BE49-F238E27FC236}">
                <a16:creationId xmlns:a16="http://schemas.microsoft.com/office/drawing/2014/main" id="{9AC01EA6-07DA-4F5F-AAA0-AD6C81B946EE}"/>
              </a:ext>
            </a:extLst>
          </p:cNvPr>
          <p:cNvGraphicFramePr>
            <a:graphicFrameLocks noGrp="1"/>
          </p:cNvGraphicFramePr>
          <p:nvPr>
            <p:extLst>
              <p:ext uri="{D42A27DB-BD31-4B8C-83A1-F6EECF244321}">
                <p14:modId xmlns:p14="http://schemas.microsoft.com/office/powerpoint/2010/main" val="3107821072"/>
              </p:ext>
            </p:extLst>
          </p:nvPr>
        </p:nvGraphicFramePr>
        <p:xfrm>
          <a:off x="0" y="551265"/>
          <a:ext cx="6902724" cy="5954081"/>
        </p:xfrm>
        <a:graphic>
          <a:graphicData uri="http://schemas.openxmlformats.org/drawingml/2006/table">
            <a:tbl>
              <a:tblPr/>
              <a:tblGrid>
                <a:gridCol w="1331016">
                  <a:extLst>
                    <a:ext uri="{9D8B030D-6E8A-4147-A177-3AD203B41FA5}">
                      <a16:colId xmlns:a16="http://schemas.microsoft.com/office/drawing/2014/main" val="1389352495"/>
                    </a:ext>
                  </a:extLst>
                </a:gridCol>
                <a:gridCol w="464309">
                  <a:extLst>
                    <a:ext uri="{9D8B030D-6E8A-4147-A177-3AD203B41FA5}">
                      <a16:colId xmlns:a16="http://schemas.microsoft.com/office/drawing/2014/main" val="714546913"/>
                    </a:ext>
                  </a:extLst>
                </a:gridCol>
                <a:gridCol w="464309">
                  <a:extLst>
                    <a:ext uri="{9D8B030D-6E8A-4147-A177-3AD203B41FA5}">
                      <a16:colId xmlns:a16="http://schemas.microsoft.com/office/drawing/2014/main" val="2916626112"/>
                    </a:ext>
                  </a:extLst>
                </a:gridCol>
                <a:gridCol w="464309">
                  <a:extLst>
                    <a:ext uri="{9D8B030D-6E8A-4147-A177-3AD203B41FA5}">
                      <a16:colId xmlns:a16="http://schemas.microsoft.com/office/drawing/2014/main" val="4286688712"/>
                    </a:ext>
                  </a:extLst>
                </a:gridCol>
                <a:gridCol w="464309">
                  <a:extLst>
                    <a:ext uri="{9D8B030D-6E8A-4147-A177-3AD203B41FA5}">
                      <a16:colId xmlns:a16="http://schemas.microsoft.com/office/drawing/2014/main" val="448861818"/>
                    </a:ext>
                  </a:extLst>
                </a:gridCol>
                <a:gridCol w="464309">
                  <a:extLst>
                    <a:ext uri="{9D8B030D-6E8A-4147-A177-3AD203B41FA5}">
                      <a16:colId xmlns:a16="http://schemas.microsoft.com/office/drawing/2014/main" val="2703234154"/>
                    </a:ext>
                  </a:extLst>
                </a:gridCol>
                <a:gridCol w="464309">
                  <a:extLst>
                    <a:ext uri="{9D8B030D-6E8A-4147-A177-3AD203B41FA5}">
                      <a16:colId xmlns:a16="http://schemas.microsoft.com/office/drawing/2014/main" val="2169974981"/>
                    </a:ext>
                  </a:extLst>
                </a:gridCol>
                <a:gridCol w="464309">
                  <a:extLst>
                    <a:ext uri="{9D8B030D-6E8A-4147-A177-3AD203B41FA5}">
                      <a16:colId xmlns:a16="http://schemas.microsoft.com/office/drawing/2014/main" val="1493308647"/>
                    </a:ext>
                  </a:extLst>
                </a:gridCol>
                <a:gridCol w="464309">
                  <a:extLst>
                    <a:ext uri="{9D8B030D-6E8A-4147-A177-3AD203B41FA5}">
                      <a16:colId xmlns:a16="http://schemas.microsoft.com/office/drawing/2014/main" val="1759390272"/>
                    </a:ext>
                  </a:extLst>
                </a:gridCol>
                <a:gridCol w="464309">
                  <a:extLst>
                    <a:ext uri="{9D8B030D-6E8A-4147-A177-3AD203B41FA5}">
                      <a16:colId xmlns:a16="http://schemas.microsoft.com/office/drawing/2014/main" val="1374185940"/>
                    </a:ext>
                  </a:extLst>
                </a:gridCol>
                <a:gridCol w="464309">
                  <a:extLst>
                    <a:ext uri="{9D8B030D-6E8A-4147-A177-3AD203B41FA5}">
                      <a16:colId xmlns:a16="http://schemas.microsoft.com/office/drawing/2014/main" val="2616634398"/>
                    </a:ext>
                  </a:extLst>
                </a:gridCol>
                <a:gridCol w="464309">
                  <a:extLst>
                    <a:ext uri="{9D8B030D-6E8A-4147-A177-3AD203B41FA5}">
                      <a16:colId xmlns:a16="http://schemas.microsoft.com/office/drawing/2014/main" val="676307274"/>
                    </a:ext>
                  </a:extLst>
                </a:gridCol>
                <a:gridCol w="464309">
                  <a:extLst>
                    <a:ext uri="{9D8B030D-6E8A-4147-A177-3AD203B41FA5}">
                      <a16:colId xmlns:a16="http://schemas.microsoft.com/office/drawing/2014/main" val="10054502"/>
                    </a:ext>
                  </a:extLst>
                </a:gridCol>
              </a:tblGrid>
              <a:tr h="129296">
                <a:tc rowSpan="2">
                  <a:txBody>
                    <a:bodyPr/>
                    <a:lstStyle/>
                    <a:p>
                      <a:pPr algn="ctr" fontAlgn="ctr"/>
                      <a:r>
                        <a:rPr lang="en-US" sz="800" b="1" i="0" u="none" strike="noStrike">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28919108"/>
                  </a:ext>
                </a:extLst>
              </a:tr>
              <a:tr h="135761">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4618696"/>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D*</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(0.46)**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dirty="0">
                          <a:solidFill>
                            <a:srgbClr val="000000"/>
                          </a:solidFill>
                          <a:effectLst/>
                          <a:latin typeface="Century Gothic" panose="020B0502020202020204" pitchFamily="34" charset="0"/>
                        </a:rPr>
                        <a:t>C</a:t>
                      </a:r>
                    </a:p>
                    <a:p>
                      <a:pPr algn="ctr" fontAlgn="ctr"/>
                      <a:r>
                        <a:rPr lang="en-US" sz="800" b="0" i="0" u="none" strike="noStrike" dirty="0">
                          <a:solidFill>
                            <a:srgbClr val="000000"/>
                          </a:solidFill>
                          <a:effectLst/>
                          <a:latin typeface="Century Gothic" panose="020B0502020202020204" pitchFamily="34" charset="0"/>
                        </a:rPr>
                        <a:t>(0.27)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7972666"/>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579646399"/>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extLst>
                  <a:ext uri="{0D108BD9-81ED-4DB2-BD59-A6C34878D82A}">
                    <a16:rowId xmlns:a16="http://schemas.microsoft.com/office/drawing/2014/main" val="2390211971"/>
                  </a:ext>
                </a:extLst>
              </a:tr>
              <a:tr h="258592">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(0.71)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(0.68)</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50496536"/>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13979636"/>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9525" marR="9525" marT="95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dirty="0">
                          <a:solidFill>
                            <a:srgbClr val="000000"/>
                          </a:solidFill>
                          <a:effectLst/>
                          <a:latin typeface="Century Gothic" panose="020B0502020202020204" pitchFamily="34" charset="0"/>
                        </a:rPr>
                        <a:t>D</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(0.61)</a:t>
                      </a:r>
                    </a:p>
                  </a:txBody>
                  <a:tcPr marL="9525" marR="9525" marT="95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7693408"/>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961063649"/>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054665"/>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6585147"/>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extLst>
                  <a:ext uri="{0D108BD9-81ED-4DB2-BD59-A6C34878D82A}">
                    <a16:rowId xmlns:a16="http://schemas.microsoft.com/office/drawing/2014/main" val="1456010943"/>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782669859"/>
                  </a:ext>
                </a:extLst>
              </a:tr>
              <a:tr h="258592">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(0.80)</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3969619331"/>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46410717"/>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95877819"/>
                  </a:ext>
                </a:extLst>
              </a:tr>
              <a:tr h="258592">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3208940"/>
                  </a:ext>
                </a:extLst>
              </a:tr>
              <a:tr h="258592">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60518740"/>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(0.86)</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64394009"/>
                  </a:ext>
                </a:extLst>
              </a:tr>
              <a:tr h="258592">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00815773"/>
                  </a:ext>
                </a:extLst>
              </a:tr>
              <a:tr h="258592">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9366097"/>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(0.76)</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970476349"/>
                  </a:ext>
                </a:extLst>
              </a:tr>
              <a:tr h="258592">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4827385"/>
                  </a:ext>
                </a:extLst>
              </a:tr>
              <a:tr h="258592">
                <a:tc>
                  <a:txBody>
                    <a:bodyPr/>
                    <a:lstStyle/>
                    <a:p>
                      <a:pPr algn="ctr" fontAlgn="ctr"/>
                      <a:r>
                        <a:rPr lang="en-US" sz="800" b="1" i="0" u="none" strike="noStrike" dirty="0">
                          <a:solidFill>
                            <a:srgbClr val="000000"/>
                          </a:solidFill>
                          <a:effectLst/>
                          <a:latin typeface="Century Gothic" panose="020B0502020202020204" pitchFamily="34" charset="0"/>
                        </a:rPr>
                        <a:t>Smith St @ 9th St</a:t>
                      </a:r>
                      <a:br>
                        <a:rPr lang="en-US" sz="800" b="1" i="0" u="none" strike="noStrike" dirty="0">
                          <a:solidFill>
                            <a:srgbClr val="000000"/>
                          </a:solidFill>
                          <a:effectLst/>
                          <a:latin typeface="Century Gothic" panose="020B0502020202020204" pitchFamily="34" charset="0"/>
                        </a:rPr>
                      </a:br>
                      <a:r>
                        <a:rPr lang="en-US" sz="800" b="1" i="0" u="none" strike="noStrike" dirty="0">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15868265"/>
                  </a:ext>
                </a:extLst>
              </a:tr>
            </a:tbl>
          </a:graphicData>
        </a:graphic>
      </p:graphicFrame>
      <p:grpSp>
        <p:nvGrpSpPr>
          <p:cNvPr id="59" name="Group 58">
            <a:extLst>
              <a:ext uri="{FF2B5EF4-FFF2-40B4-BE49-F238E27FC236}">
                <a16:creationId xmlns:a16="http://schemas.microsoft.com/office/drawing/2014/main" id="{981864E1-D2CF-452C-A810-00DC68CC6E91}"/>
              </a:ext>
            </a:extLst>
          </p:cNvPr>
          <p:cNvGrpSpPr/>
          <p:nvPr/>
        </p:nvGrpSpPr>
        <p:grpSpPr>
          <a:xfrm>
            <a:off x="6905895" y="5725711"/>
            <a:ext cx="2942305" cy="1132290"/>
            <a:chOff x="6905895" y="5725711"/>
            <a:chExt cx="2942305" cy="1132290"/>
          </a:xfrm>
        </p:grpSpPr>
        <p:sp>
          <p:nvSpPr>
            <p:cNvPr id="60" name="Rectangle 59">
              <a:extLst>
                <a:ext uri="{FF2B5EF4-FFF2-40B4-BE49-F238E27FC236}">
                  <a16:creationId xmlns:a16="http://schemas.microsoft.com/office/drawing/2014/main" id="{736F278D-D955-4035-99C0-C56133F1F8DE}"/>
                </a:ext>
              </a:extLst>
            </p:cNvPr>
            <p:cNvSpPr/>
            <p:nvPr/>
          </p:nvSpPr>
          <p:spPr>
            <a:xfrm>
              <a:off x="6905895" y="5725711"/>
              <a:ext cx="2932373" cy="113229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F08907C-AF90-4E88-B92E-89FF67283BCD}"/>
                </a:ext>
              </a:extLst>
            </p:cNvPr>
            <p:cNvSpPr/>
            <p:nvPr/>
          </p:nvSpPr>
          <p:spPr>
            <a:xfrm>
              <a:off x="7081096" y="60704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62" name="Straight Arrow Connector 61">
              <a:extLst>
                <a:ext uri="{FF2B5EF4-FFF2-40B4-BE49-F238E27FC236}">
                  <a16:creationId xmlns:a16="http://schemas.microsoft.com/office/drawing/2014/main" id="{258E34FB-EB7C-49D9-864D-DDE59B9F8CDB}"/>
                </a:ext>
              </a:extLst>
            </p:cNvPr>
            <p:cNvCxnSpPr>
              <a:cxnSpLocks/>
            </p:cNvCxnSpPr>
            <p:nvPr/>
          </p:nvCxnSpPr>
          <p:spPr>
            <a:xfrm>
              <a:off x="7073847" y="6457178"/>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536CDBC8-0A08-4B5F-8DB9-304C0F4088B3}"/>
                </a:ext>
              </a:extLst>
            </p:cNvPr>
            <p:cNvSpPr txBox="1"/>
            <p:nvPr/>
          </p:nvSpPr>
          <p:spPr>
            <a:xfrm>
              <a:off x="7105301" y="6253297"/>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64" name="TextBox 63">
              <a:extLst>
                <a:ext uri="{FF2B5EF4-FFF2-40B4-BE49-F238E27FC236}">
                  <a16:creationId xmlns:a16="http://schemas.microsoft.com/office/drawing/2014/main" id="{E3200658-BFE7-4AB0-82E7-6FDAAEE5B686}"/>
                </a:ext>
              </a:extLst>
            </p:cNvPr>
            <p:cNvSpPr txBox="1"/>
            <p:nvPr/>
          </p:nvSpPr>
          <p:spPr>
            <a:xfrm>
              <a:off x="7331309" y="6038748"/>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65" name="TextBox 64">
              <a:extLst>
                <a:ext uri="{FF2B5EF4-FFF2-40B4-BE49-F238E27FC236}">
                  <a16:creationId xmlns:a16="http://schemas.microsoft.com/office/drawing/2014/main" id="{6C4EC091-D0EE-4BA4-9612-F2BA4861A8AD}"/>
                </a:ext>
              </a:extLst>
            </p:cNvPr>
            <p:cNvSpPr txBox="1"/>
            <p:nvPr/>
          </p:nvSpPr>
          <p:spPr>
            <a:xfrm>
              <a:off x="7331309" y="6301360"/>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66" name="TextBox 65">
              <a:extLst>
                <a:ext uri="{FF2B5EF4-FFF2-40B4-BE49-F238E27FC236}">
                  <a16:creationId xmlns:a16="http://schemas.microsoft.com/office/drawing/2014/main" id="{F23D22AA-9661-46F1-833A-6683F931AEAD}"/>
                </a:ext>
              </a:extLst>
            </p:cNvPr>
            <p:cNvSpPr txBox="1"/>
            <p:nvPr/>
          </p:nvSpPr>
          <p:spPr>
            <a:xfrm>
              <a:off x="7331309" y="577127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76" name="Rectangle 75">
              <a:extLst>
                <a:ext uri="{FF2B5EF4-FFF2-40B4-BE49-F238E27FC236}">
                  <a16:creationId xmlns:a16="http://schemas.microsoft.com/office/drawing/2014/main" id="{F32884F9-28B8-4F3C-9DDA-DFF20AB6D156}"/>
                </a:ext>
              </a:extLst>
            </p:cNvPr>
            <p:cNvSpPr/>
            <p:nvPr/>
          </p:nvSpPr>
          <p:spPr>
            <a:xfrm>
              <a:off x="7081096" y="5803144"/>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42FAC2DF-1F65-4F35-B99D-D370C06249B4}"/>
                </a:ext>
              </a:extLst>
            </p:cNvPr>
            <p:cNvSpPr txBox="1"/>
            <p:nvPr/>
          </p:nvSpPr>
          <p:spPr>
            <a:xfrm>
              <a:off x="7320828" y="6564742"/>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Assumed Future Traffic Flow</a:t>
              </a:r>
            </a:p>
          </p:txBody>
        </p:sp>
        <p:cxnSp>
          <p:nvCxnSpPr>
            <p:cNvPr id="78" name="Straight Connector 77">
              <a:extLst>
                <a:ext uri="{FF2B5EF4-FFF2-40B4-BE49-F238E27FC236}">
                  <a16:creationId xmlns:a16="http://schemas.microsoft.com/office/drawing/2014/main" id="{49427654-BB29-4FF5-8BC0-00E264163A27}"/>
                </a:ext>
              </a:extLst>
            </p:cNvPr>
            <p:cNvCxnSpPr>
              <a:cxnSpLocks/>
            </p:cNvCxnSpPr>
            <p:nvPr/>
          </p:nvCxnSpPr>
          <p:spPr>
            <a:xfrm>
              <a:off x="7070615" y="6687850"/>
              <a:ext cx="244585" cy="0"/>
            </a:xfrm>
            <a:prstGeom prst="line">
              <a:avLst/>
            </a:prstGeom>
            <a:ln w="38100">
              <a:solidFill>
                <a:schemeClr val="accent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257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24</a:t>
            </a:fld>
            <a:endParaRPr lang="en-US" dirty="0"/>
          </a:p>
        </p:txBody>
      </p:sp>
      <p:sp>
        <p:nvSpPr>
          <p:cNvPr id="7" name="Text Placeholder 6"/>
          <p:cNvSpPr>
            <a:spLocks noGrp="1"/>
          </p:cNvSpPr>
          <p:nvPr>
            <p:ph type="body" sz="quarter" idx="14"/>
          </p:nvPr>
        </p:nvSpPr>
        <p:spPr>
          <a:xfrm>
            <a:off x="990003" y="6505344"/>
            <a:ext cx="5915893" cy="302112"/>
          </a:xfrm>
        </p:spPr>
        <p:txBody>
          <a:bodyPr numCol="1">
            <a:noAutofit/>
          </a:bodyPr>
          <a:lstStyle/>
          <a:p>
            <a:pPr>
              <a:spcBef>
                <a:spcPts val="0"/>
              </a:spcBef>
            </a:pPr>
            <a:endParaRPr lang="en-US" sz="800" dirty="0">
              <a:latin typeface="Century Gothic" panose="020B0502020202020204" pitchFamily="34" charset="0"/>
            </a:endParaRPr>
          </a:p>
        </p:txBody>
      </p:sp>
      <p:pic>
        <p:nvPicPr>
          <p:cNvPr id="3" name="Picture 2">
            <a:extLst>
              <a:ext uri="{FF2B5EF4-FFF2-40B4-BE49-F238E27FC236}">
                <a16:creationId xmlns:a16="http://schemas.microsoft.com/office/drawing/2014/main" id="{31A45C47-B6B3-4A69-A50B-621BD89245E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14445"/>
          <a:stretch/>
        </p:blipFill>
        <p:spPr>
          <a:xfrm>
            <a:off x="0" y="551264"/>
            <a:ext cx="5696471" cy="6306736"/>
          </a:xfrm>
          <a:prstGeom prst="rect">
            <a:avLst/>
          </a:prstGeom>
          <a:ln w="3175">
            <a:solidFill>
              <a:schemeClr val="tx1"/>
            </a:solidFill>
          </a:ln>
        </p:spPr>
      </p:pic>
      <p:pic>
        <p:nvPicPr>
          <p:cNvPr id="8" name="Picture 7">
            <a:extLst>
              <a:ext uri="{FF2B5EF4-FFF2-40B4-BE49-F238E27FC236}">
                <a16:creationId xmlns:a16="http://schemas.microsoft.com/office/drawing/2014/main" id="{EADE6951-2BA4-400C-AA48-408E8D9DB0C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14445"/>
          <a:stretch/>
        </p:blipFill>
        <p:spPr>
          <a:xfrm>
            <a:off x="6495530" y="551264"/>
            <a:ext cx="5696471" cy="6306736"/>
          </a:xfrm>
          <a:prstGeom prst="rect">
            <a:avLst/>
          </a:prstGeom>
          <a:ln w="3175">
            <a:solidFill>
              <a:schemeClr val="tx1"/>
            </a:solidFill>
          </a:ln>
        </p:spPr>
      </p:pic>
      <p:sp>
        <p:nvSpPr>
          <p:cNvPr id="5" name="Title 4"/>
          <p:cNvSpPr>
            <a:spLocks noGrp="1"/>
          </p:cNvSpPr>
          <p:nvPr>
            <p:ph type="ctrTitle"/>
          </p:nvPr>
        </p:nvSpPr>
        <p:spPr>
          <a:xfrm>
            <a:off x="0" y="1"/>
            <a:ext cx="10972800" cy="551263"/>
          </a:xfrm>
        </p:spPr>
        <p:txBody>
          <a:bodyPr/>
          <a:lstStyle/>
          <a:p>
            <a:r>
              <a:rPr lang="en-US" dirty="0"/>
              <a:t>Nevins Closure (Mixed Scenario) – Traffic Volume</a:t>
            </a:r>
          </a:p>
        </p:txBody>
      </p:sp>
      <p:sp>
        <p:nvSpPr>
          <p:cNvPr id="150" name="TextBox 149">
            <a:extLst>
              <a:ext uri="{FF2B5EF4-FFF2-40B4-BE49-F238E27FC236}">
                <a16:creationId xmlns:a16="http://schemas.microsoft.com/office/drawing/2014/main" id="{C4340AF9-8DB8-46C1-8CC6-94E34DDD1F02}"/>
              </a:ext>
            </a:extLst>
          </p:cNvPr>
          <p:cNvSpPr txBox="1"/>
          <p:nvPr/>
        </p:nvSpPr>
        <p:spPr>
          <a:xfrm>
            <a:off x="0" y="6550223"/>
            <a:ext cx="1928902" cy="307777"/>
          </a:xfrm>
          <a:prstGeom prst="rect">
            <a:avLst/>
          </a:prstGeom>
          <a:noFill/>
        </p:spPr>
        <p:txBody>
          <a:bodyPr wrap="square" rtlCol="0">
            <a:spAutoFit/>
          </a:bodyPr>
          <a:lstStyle/>
          <a:p>
            <a:r>
              <a:rPr lang="en-US" sz="1400" b="1" dirty="0">
                <a:latin typeface="Century Gothic" pitchFamily="34" charset="0"/>
              </a:rPr>
              <a:t>Weekday AM Peak</a:t>
            </a:r>
          </a:p>
        </p:txBody>
      </p:sp>
      <p:sp>
        <p:nvSpPr>
          <p:cNvPr id="56" name="TextBox 55">
            <a:extLst>
              <a:ext uri="{FF2B5EF4-FFF2-40B4-BE49-F238E27FC236}">
                <a16:creationId xmlns:a16="http://schemas.microsoft.com/office/drawing/2014/main" id="{AFCE2B3D-4446-4CB8-BAC3-54A854B085A1}"/>
              </a:ext>
            </a:extLst>
          </p:cNvPr>
          <p:cNvSpPr txBox="1"/>
          <p:nvPr/>
        </p:nvSpPr>
        <p:spPr>
          <a:xfrm>
            <a:off x="6489477" y="6550223"/>
            <a:ext cx="1928902" cy="307777"/>
          </a:xfrm>
          <a:prstGeom prst="rect">
            <a:avLst/>
          </a:prstGeom>
          <a:noFill/>
        </p:spPr>
        <p:txBody>
          <a:bodyPr wrap="square" rtlCol="0">
            <a:spAutoFit/>
          </a:bodyPr>
          <a:lstStyle/>
          <a:p>
            <a:r>
              <a:rPr lang="en-US" sz="1400" b="1" dirty="0">
                <a:latin typeface="Century Gothic" pitchFamily="34" charset="0"/>
              </a:rPr>
              <a:t>Weekday PM Peak</a:t>
            </a:r>
          </a:p>
        </p:txBody>
      </p:sp>
    </p:spTree>
    <p:extLst>
      <p:ext uri="{BB962C8B-B14F-4D97-AF65-F5344CB8AC3E}">
        <p14:creationId xmlns:p14="http://schemas.microsoft.com/office/powerpoint/2010/main" val="2536856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25</a:t>
            </a:fld>
            <a:endParaRPr lang="en-US" dirty="0"/>
          </a:p>
        </p:txBody>
      </p:sp>
      <p:sp>
        <p:nvSpPr>
          <p:cNvPr id="5" name="Title 4"/>
          <p:cNvSpPr>
            <a:spLocks noGrp="1"/>
          </p:cNvSpPr>
          <p:nvPr>
            <p:ph type="ctrTitle"/>
          </p:nvPr>
        </p:nvSpPr>
        <p:spPr/>
        <p:txBody>
          <a:bodyPr/>
          <a:lstStyle/>
          <a:p>
            <a:r>
              <a:rPr lang="en-US" dirty="0"/>
              <a:t>Nevins Closure (Mixed Scenario) – AM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pic>
        <p:nvPicPr>
          <p:cNvPr id="53" name="Picture 52">
            <a:extLst>
              <a:ext uri="{FF2B5EF4-FFF2-40B4-BE49-F238E27FC236}">
                <a16:creationId xmlns:a16="http://schemas.microsoft.com/office/drawing/2014/main" id="{44164DAF-2285-4BA6-B599-34BEC718FA5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033" y="0"/>
            <a:ext cx="5299365" cy="6858000"/>
          </a:xfrm>
          <a:prstGeom prst="rect">
            <a:avLst/>
          </a:prstGeom>
          <a:ln w="3175">
            <a:solidFill>
              <a:schemeClr val="tx1"/>
            </a:solidFill>
          </a:ln>
        </p:spPr>
      </p:pic>
      <p:sp>
        <p:nvSpPr>
          <p:cNvPr id="54" name="Oval 53">
            <a:extLst>
              <a:ext uri="{FF2B5EF4-FFF2-40B4-BE49-F238E27FC236}">
                <a16:creationId xmlns:a16="http://schemas.microsoft.com/office/drawing/2014/main" id="{8BCA7FEE-99A1-4FF3-AEFD-655B6113C222}"/>
              </a:ext>
            </a:extLst>
          </p:cNvPr>
          <p:cNvSpPr/>
          <p:nvPr/>
        </p:nvSpPr>
        <p:spPr>
          <a:xfrm>
            <a:off x="89301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5" name="Oval 54">
            <a:extLst>
              <a:ext uri="{FF2B5EF4-FFF2-40B4-BE49-F238E27FC236}">
                <a16:creationId xmlns:a16="http://schemas.microsoft.com/office/drawing/2014/main" id="{53882FE3-4E17-4176-9B18-1676E15FA690}"/>
              </a:ext>
            </a:extLst>
          </p:cNvPr>
          <p:cNvSpPr/>
          <p:nvPr/>
        </p:nvSpPr>
        <p:spPr>
          <a:xfrm>
            <a:off x="98505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6" name="Oval 55">
            <a:extLst>
              <a:ext uri="{FF2B5EF4-FFF2-40B4-BE49-F238E27FC236}">
                <a16:creationId xmlns:a16="http://schemas.microsoft.com/office/drawing/2014/main" id="{53F847DE-945B-456C-90CA-936CCF04373B}"/>
              </a:ext>
            </a:extLst>
          </p:cNvPr>
          <p:cNvSpPr/>
          <p:nvPr/>
        </p:nvSpPr>
        <p:spPr>
          <a:xfrm>
            <a:off x="97921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2" name="Oval 61">
            <a:extLst>
              <a:ext uri="{FF2B5EF4-FFF2-40B4-BE49-F238E27FC236}">
                <a16:creationId xmlns:a16="http://schemas.microsoft.com/office/drawing/2014/main" id="{F5074E3A-E551-4CB8-A1A9-438EBD0AD49B}"/>
              </a:ext>
            </a:extLst>
          </p:cNvPr>
          <p:cNvSpPr/>
          <p:nvPr/>
        </p:nvSpPr>
        <p:spPr>
          <a:xfrm>
            <a:off x="9934610" y="3651551"/>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65" name="Oval 64">
            <a:extLst>
              <a:ext uri="{FF2B5EF4-FFF2-40B4-BE49-F238E27FC236}">
                <a16:creationId xmlns:a16="http://schemas.microsoft.com/office/drawing/2014/main" id="{F9A51C9F-5D9D-467F-B1A2-9D7519D0B20C}"/>
              </a:ext>
            </a:extLst>
          </p:cNvPr>
          <p:cNvSpPr/>
          <p:nvPr/>
        </p:nvSpPr>
        <p:spPr>
          <a:xfrm>
            <a:off x="107652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6" name="Oval 65">
            <a:extLst>
              <a:ext uri="{FF2B5EF4-FFF2-40B4-BE49-F238E27FC236}">
                <a16:creationId xmlns:a16="http://schemas.microsoft.com/office/drawing/2014/main" id="{76012474-C13D-4742-9077-45D013E9EC64}"/>
              </a:ext>
            </a:extLst>
          </p:cNvPr>
          <p:cNvSpPr/>
          <p:nvPr/>
        </p:nvSpPr>
        <p:spPr>
          <a:xfrm>
            <a:off x="106311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79" name="Oval 78">
            <a:extLst>
              <a:ext uri="{FF2B5EF4-FFF2-40B4-BE49-F238E27FC236}">
                <a16:creationId xmlns:a16="http://schemas.microsoft.com/office/drawing/2014/main" id="{DDFAA71D-747E-422E-BD02-2135888B03C7}"/>
              </a:ext>
            </a:extLst>
          </p:cNvPr>
          <p:cNvSpPr/>
          <p:nvPr/>
        </p:nvSpPr>
        <p:spPr>
          <a:xfrm>
            <a:off x="85800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0" name="Oval 79">
            <a:extLst>
              <a:ext uri="{FF2B5EF4-FFF2-40B4-BE49-F238E27FC236}">
                <a16:creationId xmlns:a16="http://schemas.microsoft.com/office/drawing/2014/main" id="{2623F0AF-0049-49CF-8CAB-FE23899DAA56}"/>
              </a:ext>
            </a:extLst>
          </p:cNvPr>
          <p:cNvSpPr/>
          <p:nvPr/>
        </p:nvSpPr>
        <p:spPr>
          <a:xfrm>
            <a:off x="85030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1" name="Oval 80">
            <a:extLst>
              <a:ext uri="{FF2B5EF4-FFF2-40B4-BE49-F238E27FC236}">
                <a16:creationId xmlns:a16="http://schemas.microsoft.com/office/drawing/2014/main" id="{D53E2F48-6985-44C0-86A1-2717D9A86037}"/>
              </a:ext>
            </a:extLst>
          </p:cNvPr>
          <p:cNvSpPr/>
          <p:nvPr/>
        </p:nvSpPr>
        <p:spPr>
          <a:xfrm>
            <a:off x="7086120" y="34482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82" name="Oval 81">
            <a:extLst>
              <a:ext uri="{FF2B5EF4-FFF2-40B4-BE49-F238E27FC236}">
                <a16:creationId xmlns:a16="http://schemas.microsoft.com/office/drawing/2014/main" id="{C7FC252F-1562-419E-8F88-9F0FE8D19701}"/>
              </a:ext>
            </a:extLst>
          </p:cNvPr>
          <p:cNvSpPr/>
          <p:nvPr/>
        </p:nvSpPr>
        <p:spPr>
          <a:xfrm>
            <a:off x="72156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83" name="Oval 82">
            <a:extLst>
              <a:ext uri="{FF2B5EF4-FFF2-40B4-BE49-F238E27FC236}">
                <a16:creationId xmlns:a16="http://schemas.microsoft.com/office/drawing/2014/main" id="{AE59B0B3-8665-4467-B07A-D7E6E2CD41AA}"/>
              </a:ext>
            </a:extLst>
          </p:cNvPr>
          <p:cNvSpPr/>
          <p:nvPr/>
        </p:nvSpPr>
        <p:spPr>
          <a:xfrm>
            <a:off x="73282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84" name="Oval 83">
            <a:extLst>
              <a:ext uri="{FF2B5EF4-FFF2-40B4-BE49-F238E27FC236}">
                <a16:creationId xmlns:a16="http://schemas.microsoft.com/office/drawing/2014/main" id="{7D82BC91-7770-4C2B-847B-1D73DC4746C5}"/>
              </a:ext>
            </a:extLst>
          </p:cNvPr>
          <p:cNvSpPr/>
          <p:nvPr/>
        </p:nvSpPr>
        <p:spPr>
          <a:xfrm>
            <a:off x="78193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6" name="TextBox 85">
            <a:extLst>
              <a:ext uri="{FF2B5EF4-FFF2-40B4-BE49-F238E27FC236}">
                <a16:creationId xmlns:a16="http://schemas.microsoft.com/office/drawing/2014/main" id="{6ACDF242-022C-4F2C-9F89-9AA4D39D5B43}"/>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AM Peak</a:t>
            </a:r>
          </a:p>
        </p:txBody>
      </p:sp>
      <p:cxnSp>
        <p:nvCxnSpPr>
          <p:cNvPr id="105" name="Straight Arrow Connector 104">
            <a:extLst>
              <a:ext uri="{FF2B5EF4-FFF2-40B4-BE49-F238E27FC236}">
                <a16:creationId xmlns:a16="http://schemas.microsoft.com/office/drawing/2014/main" id="{AF82A3C6-BB53-4CB2-B898-ED106FD2A2CF}"/>
              </a:ext>
            </a:extLst>
          </p:cNvPr>
          <p:cNvCxnSpPr>
            <a:cxnSpLocks/>
          </p:cNvCxnSpPr>
          <p:nvPr/>
        </p:nvCxnSpPr>
        <p:spPr>
          <a:xfrm>
            <a:off x="9691106" y="372654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9C9D75DE-F358-4017-AD44-29B8040C6DFE}"/>
              </a:ext>
            </a:extLst>
          </p:cNvPr>
          <p:cNvSpPr txBox="1"/>
          <p:nvPr/>
        </p:nvSpPr>
        <p:spPr>
          <a:xfrm>
            <a:off x="9705299" y="352844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09" name="Straight Arrow Connector 108">
            <a:extLst>
              <a:ext uri="{FF2B5EF4-FFF2-40B4-BE49-F238E27FC236}">
                <a16:creationId xmlns:a16="http://schemas.microsoft.com/office/drawing/2014/main" id="{83F4AB10-69A9-408A-82EC-AAB48EBE2FCF}"/>
              </a:ext>
            </a:extLst>
          </p:cNvPr>
          <p:cNvCxnSpPr>
            <a:cxnSpLocks/>
          </p:cNvCxnSpPr>
          <p:nvPr/>
        </p:nvCxnSpPr>
        <p:spPr>
          <a:xfrm flipH="1" flipV="1">
            <a:off x="10124695" y="3754019"/>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1A541F6-7744-4198-BC33-10CAE6C60E6A}"/>
              </a:ext>
            </a:extLst>
          </p:cNvPr>
          <p:cNvSpPr txBox="1"/>
          <p:nvPr/>
        </p:nvSpPr>
        <p:spPr>
          <a:xfrm>
            <a:off x="10200139" y="3556103"/>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15" name="Straight Arrow Connector 114">
            <a:extLst>
              <a:ext uri="{FF2B5EF4-FFF2-40B4-BE49-F238E27FC236}">
                <a16:creationId xmlns:a16="http://schemas.microsoft.com/office/drawing/2014/main" id="{5B3DE633-6101-44EE-8699-CDB8A24FA7CD}"/>
              </a:ext>
            </a:extLst>
          </p:cNvPr>
          <p:cNvCxnSpPr>
            <a:cxnSpLocks/>
          </p:cNvCxnSpPr>
          <p:nvPr/>
        </p:nvCxnSpPr>
        <p:spPr>
          <a:xfrm flipV="1">
            <a:off x="7003457" y="4478297"/>
            <a:ext cx="203687" cy="2533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6737415C-AB37-4BC1-89A3-4CAA9214B6F6}"/>
              </a:ext>
            </a:extLst>
          </p:cNvPr>
          <p:cNvSpPr txBox="1"/>
          <p:nvPr/>
        </p:nvSpPr>
        <p:spPr>
          <a:xfrm>
            <a:off x="6987974" y="4280063"/>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19" name="Straight Arrow Connector 118">
            <a:extLst>
              <a:ext uri="{FF2B5EF4-FFF2-40B4-BE49-F238E27FC236}">
                <a16:creationId xmlns:a16="http://schemas.microsoft.com/office/drawing/2014/main" id="{828A7657-DD4B-4A6F-A1E9-72D9C3809D2E}"/>
              </a:ext>
            </a:extLst>
          </p:cNvPr>
          <p:cNvCxnSpPr>
            <a:cxnSpLocks/>
          </p:cNvCxnSpPr>
          <p:nvPr/>
        </p:nvCxnSpPr>
        <p:spPr>
          <a:xfrm flipH="1">
            <a:off x="10028909" y="3436603"/>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EB0B1B51-4530-4495-8BBA-13F54CA939B2}"/>
              </a:ext>
            </a:extLst>
          </p:cNvPr>
          <p:cNvSpPr txBox="1"/>
          <p:nvPr/>
        </p:nvSpPr>
        <p:spPr>
          <a:xfrm>
            <a:off x="10040667" y="3363568"/>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grpSp>
        <p:nvGrpSpPr>
          <p:cNvPr id="47" name="Group 46">
            <a:extLst>
              <a:ext uri="{FF2B5EF4-FFF2-40B4-BE49-F238E27FC236}">
                <a16:creationId xmlns:a16="http://schemas.microsoft.com/office/drawing/2014/main" id="{1C523819-C955-482D-92F1-3F8517753CDB}"/>
              </a:ext>
            </a:extLst>
          </p:cNvPr>
          <p:cNvGrpSpPr/>
          <p:nvPr/>
        </p:nvGrpSpPr>
        <p:grpSpPr>
          <a:xfrm>
            <a:off x="6905895" y="5725711"/>
            <a:ext cx="2942305" cy="1132290"/>
            <a:chOff x="6905895" y="5725711"/>
            <a:chExt cx="2942305" cy="1132290"/>
          </a:xfrm>
        </p:grpSpPr>
        <p:sp>
          <p:nvSpPr>
            <p:cNvPr id="48" name="Rectangle 47">
              <a:extLst>
                <a:ext uri="{FF2B5EF4-FFF2-40B4-BE49-F238E27FC236}">
                  <a16:creationId xmlns:a16="http://schemas.microsoft.com/office/drawing/2014/main" id="{DE6F65CE-5FD9-4215-96FD-25A61BABAEC0}"/>
                </a:ext>
              </a:extLst>
            </p:cNvPr>
            <p:cNvSpPr/>
            <p:nvPr/>
          </p:nvSpPr>
          <p:spPr>
            <a:xfrm>
              <a:off x="6905895" y="5725711"/>
              <a:ext cx="2932373" cy="113229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C4BBCA4-3045-43BD-B6C0-0F2A5023B520}"/>
                </a:ext>
              </a:extLst>
            </p:cNvPr>
            <p:cNvSpPr/>
            <p:nvPr/>
          </p:nvSpPr>
          <p:spPr>
            <a:xfrm>
              <a:off x="7081096" y="60704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50" name="Straight Arrow Connector 49">
              <a:extLst>
                <a:ext uri="{FF2B5EF4-FFF2-40B4-BE49-F238E27FC236}">
                  <a16:creationId xmlns:a16="http://schemas.microsoft.com/office/drawing/2014/main" id="{AA4BD267-12EB-456C-A1A1-C7B097707EC6}"/>
                </a:ext>
              </a:extLst>
            </p:cNvPr>
            <p:cNvCxnSpPr>
              <a:cxnSpLocks/>
            </p:cNvCxnSpPr>
            <p:nvPr/>
          </p:nvCxnSpPr>
          <p:spPr>
            <a:xfrm>
              <a:off x="7073847" y="6457178"/>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EA00C03-5F0B-4AA8-9966-D4BC3813578E}"/>
                </a:ext>
              </a:extLst>
            </p:cNvPr>
            <p:cNvSpPr txBox="1"/>
            <p:nvPr/>
          </p:nvSpPr>
          <p:spPr>
            <a:xfrm>
              <a:off x="7105301" y="6253297"/>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52" name="TextBox 51">
              <a:extLst>
                <a:ext uri="{FF2B5EF4-FFF2-40B4-BE49-F238E27FC236}">
                  <a16:creationId xmlns:a16="http://schemas.microsoft.com/office/drawing/2014/main" id="{13DE146B-96DB-4D9A-92F9-0D61D02913EA}"/>
                </a:ext>
              </a:extLst>
            </p:cNvPr>
            <p:cNvSpPr txBox="1"/>
            <p:nvPr/>
          </p:nvSpPr>
          <p:spPr>
            <a:xfrm>
              <a:off x="7331309" y="6038748"/>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67" name="TextBox 66">
              <a:extLst>
                <a:ext uri="{FF2B5EF4-FFF2-40B4-BE49-F238E27FC236}">
                  <a16:creationId xmlns:a16="http://schemas.microsoft.com/office/drawing/2014/main" id="{671B369B-53DB-4EED-8E65-1AFEADB5C6E6}"/>
                </a:ext>
              </a:extLst>
            </p:cNvPr>
            <p:cNvSpPr txBox="1"/>
            <p:nvPr/>
          </p:nvSpPr>
          <p:spPr>
            <a:xfrm>
              <a:off x="7331309" y="6301360"/>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68" name="TextBox 67">
              <a:extLst>
                <a:ext uri="{FF2B5EF4-FFF2-40B4-BE49-F238E27FC236}">
                  <a16:creationId xmlns:a16="http://schemas.microsoft.com/office/drawing/2014/main" id="{ED3E264B-B96A-4DCC-A4F6-EBF9BCB409B5}"/>
                </a:ext>
              </a:extLst>
            </p:cNvPr>
            <p:cNvSpPr txBox="1"/>
            <p:nvPr/>
          </p:nvSpPr>
          <p:spPr>
            <a:xfrm>
              <a:off x="7331309" y="577127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69" name="Rectangle 68">
              <a:extLst>
                <a:ext uri="{FF2B5EF4-FFF2-40B4-BE49-F238E27FC236}">
                  <a16:creationId xmlns:a16="http://schemas.microsoft.com/office/drawing/2014/main" id="{7CD0DE7F-742E-46DA-9275-637C6F96899F}"/>
                </a:ext>
              </a:extLst>
            </p:cNvPr>
            <p:cNvSpPr/>
            <p:nvPr/>
          </p:nvSpPr>
          <p:spPr>
            <a:xfrm>
              <a:off x="7081096" y="5803144"/>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237119B0-82E9-429B-B8A2-62D257B38117}"/>
                </a:ext>
              </a:extLst>
            </p:cNvPr>
            <p:cNvSpPr txBox="1"/>
            <p:nvPr/>
          </p:nvSpPr>
          <p:spPr>
            <a:xfrm>
              <a:off x="7320828" y="6564742"/>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Assumed Future Traffic Flow</a:t>
              </a:r>
            </a:p>
          </p:txBody>
        </p:sp>
        <p:cxnSp>
          <p:nvCxnSpPr>
            <p:cNvPr id="71" name="Straight Connector 70">
              <a:extLst>
                <a:ext uri="{FF2B5EF4-FFF2-40B4-BE49-F238E27FC236}">
                  <a16:creationId xmlns:a16="http://schemas.microsoft.com/office/drawing/2014/main" id="{BA18E866-FA98-4EE0-9AE7-E5BD3C26CE35}"/>
                </a:ext>
              </a:extLst>
            </p:cNvPr>
            <p:cNvCxnSpPr>
              <a:cxnSpLocks/>
            </p:cNvCxnSpPr>
            <p:nvPr/>
          </p:nvCxnSpPr>
          <p:spPr>
            <a:xfrm>
              <a:off x="7070615" y="6687850"/>
              <a:ext cx="244585" cy="0"/>
            </a:xfrm>
            <a:prstGeom prst="line">
              <a:avLst/>
            </a:prstGeom>
            <a:ln w="38100">
              <a:solidFill>
                <a:schemeClr val="bg2">
                  <a:lumMod val="75000"/>
                </a:schemeClr>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grpSp>
      <p:sp>
        <p:nvSpPr>
          <p:cNvPr id="72" name="TextBox 71">
            <a:extLst>
              <a:ext uri="{FF2B5EF4-FFF2-40B4-BE49-F238E27FC236}">
                <a16:creationId xmlns:a16="http://schemas.microsoft.com/office/drawing/2014/main" id="{27D5B90B-332B-4EBC-9185-49002C9FD871}"/>
              </a:ext>
            </a:extLst>
          </p:cNvPr>
          <p:cNvSpPr txBox="1"/>
          <p:nvPr/>
        </p:nvSpPr>
        <p:spPr>
          <a:xfrm>
            <a:off x="9851497" y="552191"/>
            <a:ext cx="526674" cy="246217"/>
          </a:xfrm>
          <a:prstGeom prst="rect">
            <a:avLst/>
          </a:prstGeom>
          <a:noFill/>
        </p:spPr>
        <p:txBody>
          <a:bodyPr wrap="square" lIns="91435" tIns="45718" rIns="91435" bIns="45718" rtlCol="0">
            <a:spAutoFit/>
          </a:bodyPr>
          <a:lstStyle/>
          <a:p>
            <a:pPr algn="ctr"/>
            <a:r>
              <a:rPr lang="en-US" sz="1000" b="1" dirty="0">
                <a:solidFill>
                  <a:schemeClr val="accent3">
                    <a:lumMod val="75000"/>
                  </a:schemeClr>
                </a:solidFill>
              </a:rPr>
              <a:t>30%</a:t>
            </a:r>
          </a:p>
        </p:txBody>
      </p:sp>
      <p:sp>
        <p:nvSpPr>
          <p:cNvPr id="73" name="Freeform 20">
            <a:extLst>
              <a:ext uri="{FF2B5EF4-FFF2-40B4-BE49-F238E27FC236}">
                <a16:creationId xmlns:a16="http://schemas.microsoft.com/office/drawing/2014/main" id="{4F0D003E-85FF-432F-9AC8-50D1B36402FA}"/>
              </a:ext>
            </a:extLst>
          </p:cNvPr>
          <p:cNvSpPr/>
          <p:nvPr/>
        </p:nvSpPr>
        <p:spPr>
          <a:xfrm>
            <a:off x="9392961" y="1060450"/>
            <a:ext cx="661988" cy="1884363"/>
          </a:xfrm>
          <a:custGeom>
            <a:avLst/>
            <a:gdLst>
              <a:gd name="connsiteX0" fmla="*/ 0 w 698500"/>
              <a:gd name="connsiteY0" fmla="*/ 0 h 882650"/>
              <a:gd name="connsiteX1" fmla="*/ 12700 w 698500"/>
              <a:gd name="connsiteY1" fmla="*/ 301625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9525 w 698500"/>
              <a:gd name="connsiteY1" fmla="*/ 28575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98425 w 688975"/>
              <a:gd name="connsiteY0" fmla="*/ 0 h 866775"/>
              <a:gd name="connsiteX1" fmla="*/ 0 w 688975"/>
              <a:gd name="connsiteY1" fmla="*/ 269875 h 866775"/>
              <a:gd name="connsiteX2" fmla="*/ 685800 w 688975"/>
              <a:gd name="connsiteY2" fmla="*/ 263525 h 866775"/>
              <a:gd name="connsiteX3" fmla="*/ 688975 w 688975"/>
              <a:gd name="connsiteY3" fmla="*/ 552450 h 866775"/>
              <a:gd name="connsiteX4" fmla="*/ 9525 w 688975"/>
              <a:gd name="connsiteY4" fmla="*/ 571500 h 866775"/>
              <a:gd name="connsiteX5" fmla="*/ 12700 w 688975"/>
              <a:gd name="connsiteY5" fmla="*/ 866775 h 866775"/>
              <a:gd name="connsiteX6" fmla="*/ 12700 w 688975"/>
              <a:gd name="connsiteY6" fmla="*/ 866775 h 866775"/>
              <a:gd name="connsiteX0" fmla="*/ 0 w 695325"/>
              <a:gd name="connsiteY0" fmla="*/ 0 h 873125"/>
              <a:gd name="connsiteX1" fmla="*/ 6350 w 695325"/>
              <a:gd name="connsiteY1" fmla="*/ 276225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95325"/>
              <a:gd name="connsiteY0" fmla="*/ 0 h 873125"/>
              <a:gd name="connsiteX1" fmla="*/ 0 w 695325"/>
              <a:gd name="connsiteY1" fmla="*/ 285750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95325"/>
              <a:gd name="connsiteY0" fmla="*/ 0 h 873125"/>
              <a:gd name="connsiteX1" fmla="*/ 0 w 695325"/>
              <a:gd name="connsiteY1" fmla="*/ 285750 h 873125"/>
              <a:gd name="connsiteX2" fmla="*/ 654050 w 695325"/>
              <a:gd name="connsiteY2" fmla="*/ 274637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54141"/>
              <a:gd name="connsiteY0" fmla="*/ 0 h 873125"/>
              <a:gd name="connsiteX1" fmla="*/ 0 w 654141"/>
              <a:gd name="connsiteY1" fmla="*/ 285750 h 873125"/>
              <a:gd name="connsiteX2" fmla="*/ 654050 w 654141"/>
              <a:gd name="connsiteY2" fmla="*/ 274637 h 873125"/>
              <a:gd name="connsiteX3" fmla="*/ 647700 w 654141"/>
              <a:gd name="connsiteY3" fmla="*/ 563562 h 873125"/>
              <a:gd name="connsiteX4" fmla="*/ 15875 w 654141"/>
              <a:gd name="connsiteY4" fmla="*/ 577850 h 873125"/>
              <a:gd name="connsiteX5" fmla="*/ 19050 w 654141"/>
              <a:gd name="connsiteY5" fmla="*/ 873125 h 873125"/>
              <a:gd name="connsiteX6" fmla="*/ 19050 w 654141"/>
              <a:gd name="connsiteY6" fmla="*/ 873125 h 873125"/>
              <a:gd name="connsiteX0" fmla="*/ 0 w 657225"/>
              <a:gd name="connsiteY0" fmla="*/ 0 h 873125"/>
              <a:gd name="connsiteX1" fmla="*/ 0 w 657225"/>
              <a:gd name="connsiteY1" fmla="*/ 285750 h 873125"/>
              <a:gd name="connsiteX2" fmla="*/ 654050 w 657225"/>
              <a:gd name="connsiteY2" fmla="*/ 274637 h 873125"/>
              <a:gd name="connsiteX3" fmla="*/ 657225 w 657225"/>
              <a:gd name="connsiteY3" fmla="*/ 563562 h 873125"/>
              <a:gd name="connsiteX4" fmla="*/ 15875 w 657225"/>
              <a:gd name="connsiteY4" fmla="*/ 577850 h 873125"/>
              <a:gd name="connsiteX5" fmla="*/ 19050 w 657225"/>
              <a:gd name="connsiteY5" fmla="*/ 873125 h 873125"/>
              <a:gd name="connsiteX6" fmla="*/ 19050 w 657225"/>
              <a:gd name="connsiteY6" fmla="*/ 873125 h 873125"/>
              <a:gd name="connsiteX0" fmla="*/ 0 w 657225"/>
              <a:gd name="connsiteY0" fmla="*/ 0 h 1744663"/>
              <a:gd name="connsiteX1" fmla="*/ 0 w 657225"/>
              <a:gd name="connsiteY1" fmla="*/ 285750 h 1744663"/>
              <a:gd name="connsiteX2" fmla="*/ 654050 w 657225"/>
              <a:gd name="connsiteY2" fmla="*/ 274637 h 1744663"/>
              <a:gd name="connsiteX3" fmla="*/ 657225 w 657225"/>
              <a:gd name="connsiteY3" fmla="*/ 563562 h 1744663"/>
              <a:gd name="connsiteX4" fmla="*/ 15875 w 657225"/>
              <a:gd name="connsiteY4" fmla="*/ 577850 h 1744663"/>
              <a:gd name="connsiteX5" fmla="*/ 19050 w 657225"/>
              <a:gd name="connsiteY5" fmla="*/ 873125 h 1744663"/>
              <a:gd name="connsiteX6" fmla="*/ 19050 w 657225"/>
              <a:gd name="connsiteY6" fmla="*/ 1744663 h 1744663"/>
              <a:gd name="connsiteX0" fmla="*/ 0 w 657225"/>
              <a:gd name="connsiteY0" fmla="*/ 0 h 1884363"/>
              <a:gd name="connsiteX1" fmla="*/ 0 w 657225"/>
              <a:gd name="connsiteY1" fmla="*/ 285750 h 1884363"/>
              <a:gd name="connsiteX2" fmla="*/ 654050 w 657225"/>
              <a:gd name="connsiteY2" fmla="*/ 274637 h 1884363"/>
              <a:gd name="connsiteX3" fmla="*/ 657225 w 657225"/>
              <a:gd name="connsiteY3" fmla="*/ 563562 h 1884363"/>
              <a:gd name="connsiteX4" fmla="*/ 15875 w 657225"/>
              <a:gd name="connsiteY4" fmla="*/ 577850 h 1884363"/>
              <a:gd name="connsiteX5" fmla="*/ 19050 w 657225"/>
              <a:gd name="connsiteY5" fmla="*/ 873125 h 1884363"/>
              <a:gd name="connsiteX6" fmla="*/ 19050 w 657225"/>
              <a:gd name="connsiteY6" fmla="*/ 1884363 h 1884363"/>
              <a:gd name="connsiteX0" fmla="*/ 0 w 668397"/>
              <a:gd name="connsiteY0" fmla="*/ 0 h 1884363"/>
              <a:gd name="connsiteX1" fmla="*/ 0 w 668397"/>
              <a:gd name="connsiteY1" fmla="*/ 285750 h 1884363"/>
              <a:gd name="connsiteX2" fmla="*/ 668337 w 668397"/>
              <a:gd name="connsiteY2" fmla="*/ 274637 h 1884363"/>
              <a:gd name="connsiteX3" fmla="*/ 657225 w 668397"/>
              <a:gd name="connsiteY3" fmla="*/ 563562 h 1884363"/>
              <a:gd name="connsiteX4" fmla="*/ 15875 w 668397"/>
              <a:gd name="connsiteY4" fmla="*/ 577850 h 1884363"/>
              <a:gd name="connsiteX5" fmla="*/ 19050 w 668397"/>
              <a:gd name="connsiteY5" fmla="*/ 873125 h 1884363"/>
              <a:gd name="connsiteX6" fmla="*/ 19050 w 668397"/>
              <a:gd name="connsiteY6" fmla="*/ 1884363 h 1884363"/>
              <a:gd name="connsiteX0" fmla="*/ 0 w 671513"/>
              <a:gd name="connsiteY0" fmla="*/ 0 h 1884363"/>
              <a:gd name="connsiteX1" fmla="*/ 0 w 671513"/>
              <a:gd name="connsiteY1" fmla="*/ 285750 h 1884363"/>
              <a:gd name="connsiteX2" fmla="*/ 668337 w 671513"/>
              <a:gd name="connsiteY2" fmla="*/ 274637 h 1884363"/>
              <a:gd name="connsiteX3" fmla="*/ 671513 w 671513"/>
              <a:gd name="connsiteY3" fmla="*/ 563562 h 1884363"/>
              <a:gd name="connsiteX4" fmla="*/ 15875 w 671513"/>
              <a:gd name="connsiteY4" fmla="*/ 577850 h 1884363"/>
              <a:gd name="connsiteX5" fmla="*/ 19050 w 671513"/>
              <a:gd name="connsiteY5" fmla="*/ 873125 h 1884363"/>
              <a:gd name="connsiteX6" fmla="*/ 19050 w 671513"/>
              <a:gd name="connsiteY6" fmla="*/ 1884363 h 1884363"/>
              <a:gd name="connsiteX0" fmla="*/ 0 w 668428"/>
              <a:gd name="connsiteY0" fmla="*/ 0 h 1884363"/>
              <a:gd name="connsiteX1" fmla="*/ 0 w 668428"/>
              <a:gd name="connsiteY1" fmla="*/ 285750 h 1884363"/>
              <a:gd name="connsiteX2" fmla="*/ 668337 w 668428"/>
              <a:gd name="connsiteY2" fmla="*/ 274637 h 1884363"/>
              <a:gd name="connsiteX3" fmla="*/ 661988 w 668428"/>
              <a:gd name="connsiteY3" fmla="*/ 563562 h 1884363"/>
              <a:gd name="connsiteX4" fmla="*/ 15875 w 668428"/>
              <a:gd name="connsiteY4" fmla="*/ 577850 h 1884363"/>
              <a:gd name="connsiteX5" fmla="*/ 19050 w 668428"/>
              <a:gd name="connsiteY5" fmla="*/ 873125 h 1884363"/>
              <a:gd name="connsiteX6" fmla="*/ 19050 w 668428"/>
              <a:gd name="connsiteY6" fmla="*/ 1884363 h 1884363"/>
              <a:gd name="connsiteX0" fmla="*/ 0 w 661988"/>
              <a:gd name="connsiteY0" fmla="*/ 0 h 1884363"/>
              <a:gd name="connsiteX1" fmla="*/ 0 w 661988"/>
              <a:gd name="connsiteY1" fmla="*/ 285750 h 1884363"/>
              <a:gd name="connsiteX2" fmla="*/ 649287 w 661988"/>
              <a:gd name="connsiteY2" fmla="*/ 269874 h 1884363"/>
              <a:gd name="connsiteX3" fmla="*/ 661988 w 661988"/>
              <a:gd name="connsiteY3" fmla="*/ 563562 h 1884363"/>
              <a:gd name="connsiteX4" fmla="*/ 15875 w 661988"/>
              <a:gd name="connsiteY4" fmla="*/ 577850 h 1884363"/>
              <a:gd name="connsiteX5" fmla="*/ 19050 w 661988"/>
              <a:gd name="connsiteY5" fmla="*/ 873125 h 1884363"/>
              <a:gd name="connsiteX6" fmla="*/ 19050 w 661988"/>
              <a:gd name="connsiteY6" fmla="*/ 1884363 h 1884363"/>
              <a:gd name="connsiteX0" fmla="*/ 0 w 668428"/>
              <a:gd name="connsiteY0" fmla="*/ 0 h 1884363"/>
              <a:gd name="connsiteX1" fmla="*/ 0 w 668428"/>
              <a:gd name="connsiteY1" fmla="*/ 285750 h 1884363"/>
              <a:gd name="connsiteX2" fmla="*/ 668337 w 668428"/>
              <a:gd name="connsiteY2" fmla="*/ 269874 h 1884363"/>
              <a:gd name="connsiteX3" fmla="*/ 661988 w 668428"/>
              <a:gd name="connsiteY3" fmla="*/ 563562 h 1884363"/>
              <a:gd name="connsiteX4" fmla="*/ 15875 w 668428"/>
              <a:gd name="connsiteY4" fmla="*/ 577850 h 1884363"/>
              <a:gd name="connsiteX5" fmla="*/ 19050 w 668428"/>
              <a:gd name="connsiteY5" fmla="*/ 873125 h 1884363"/>
              <a:gd name="connsiteX6" fmla="*/ 19050 w 668428"/>
              <a:gd name="connsiteY6" fmla="*/ 1884363 h 1884363"/>
              <a:gd name="connsiteX0" fmla="*/ 0 w 661988"/>
              <a:gd name="connsiteY0" fmla="*/ 0 h 1884363"/>
              <a:gd name="connsiteX1" fmla="*/ 0 w 661988"/>
              <a:gd name="connsiteY1" fmla="*/ 285750 h 1884363"/>
              <a:gd name="connsiteX2" fmla="*/ 654049 w 661988"/>
              <a:gd name="connsiteY2" fmla="*/ 269874 h 1884363"/>
              <a:gd name="connsiteX3" fmla="*/ 661988 w 661988"/>
              <a:gd name="connsiteY3" fmla="*/ 563562 h 1884363"/>
              <a:gd name="connsiteX4" fmla="*/ 15875 w 661988"/>
              <a:gd name="connsiteY4" fmla="*/ 577850 h 1884363"/>
              <a:gd name="connsiteX5" fmla="*/ 19050 w 661988"/>
              <a:gd name="connsiteY5" fmla="*/ 873125 h 1884363"/>
              <a:gd name="connsiteX6" fmla="*/ 19050 w 661988"/>
              <a:gd name="connsiteY6" fmla="*/ 1884363 h 1884363"/>
              <a:gd name="connsiteX0" fmla="*/ 0 w 661988"/>
              <a:gd name="connsiteY0" fmla="*/ 0 h 1884363"/>
              <a:gd name="connsiteX1" fmla="*/ 0 w 661988"/>
              <a:gd name="connsiteY1" fmla="*/ 285750 h 1884363"/>
              <a:gd name="connsiteX2" fmla="*/ 658812 w 661988"/>
              <a:gd name="connsiteY2" fmla="*/ 269874 h 1884363"/>
              <a:gd name="connsiteX3" fmla="*/ 661988 w 661988"/>
              <a:gd name="connsiteY3" fmla="*/ 563562 h 1884363"/>
              <a:gd name="connsiteX4" fmla="*/ 15875 w 661988"/>
              <a:gd name="connsiteY4" fmla="*/ 577850 h 1884363"/>
              <a:gd name="connsiteX5" fmla="*/ 19050 w 661988"/>
              <a:gd name="connsiteY5" fmla="*/ 873125 h 1884363"/>
              <a:gd name="connsiteX6" fmla="*/ 19050 w 661988"/>
              <a:gd name="connsiteY6" fmla="*/ 1884363 h 188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988" h="1884363">
                <a:moveTo>
                  <a:pt x="0" y="0"/>
                </a:moveTo>
                <a:lnTo>
                  <a:pt x="0" y="285750"/>
                </a:lnTo>
                <a:lnTo>
                  <a:pt x="658812" y="269874"/>
                </a:lnTo>
                <a:cubicBezTo>
                  <a:pt x="659870" y="363007"/>
                  <a:pt x="660930" y="470429"/>
                  <a:pt x="661988" y="563562"/>
                </a:cubicBezTo>
                <a:lnTo>
                  <a:pt x="15875" y="577850"/>
                </a:lnTo>
                <a:cubicBezTo>
                  <a:pt x="16933" y="676275"/>
                  <a:pt x="17992" y="774700"/>
                  <a:pt x="19050" y="873125"/>
                </a:cubicBezTo>
                <a:lnTo>
                  <a:pt x="19050" y="1884363"/>
                </a:lnTo>
              </a:path>
            </a:pathLst>
          </a:cu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Freeform: Shape 73">
            <a:extLst>
              <a:ext uri="{FF2B5EF4-FFF2-40B4-BE49-F238E27FC236}">
                <a16:creationId xmlns:a16="http://schemas.microsoft.com/office/drawing/2014/main" id="{87DFBE58-5FC3-4DEA-AD7A-E0BD30DE843F}"/>
              </a:ext>
            </a:extLst>
          </p:cNvPr>
          <p:cNvSpPr/>
          <p:nvPr/>
        </p:nvSpPr>
        <p:spPr>
          <a:xfrm>
            <a:off x="9432130" y="1062038"/>
            <a:ext cx="1945481" cy="245269"/>
          </a:xfrm>
          <a:custGeom>
            <a:avLst/>
            <a:gdLst>
              <a:gd name="connsiteX0" fmla="*/ 0 w 800100"/>
              <a:gd name="connsiteY0" fmla="*/ 0 h 238125"/>
              <a:gd name="connsiteX1" fmla="*/ 9525 w 800100"/>
              <a:gd name="connsiteY1" fmla="*/ 238125 h 238125"/>
              <a:gd name="connsiteX2" fmla="*/ 800100 w 800100"/>
              <a:gd name="connsiteY2" fmla="*/ 228600 h 238125"/>
              <a:gd name="connsiteX0" fmla="*/ 30957 w 790575"/>
              <a:gd name="connsiteY0" fmla="*/ 0 h 238125"/>
              <a:gd name="connsiteX1" fmla="*/ 0 w 790575"/>
              <a:gd name="connsiteY1" fmla="*/ 238125 h 238125"/>
              <a:gd name="connsiteX2" fmla="*/ 790575 w 790575"/>
              <a:gd name="connsiteY2" fmla="*/ 228600 h 238125"/>
              <a:gd name="connsiteX0" fmla="*/ 0 w 797718"/>
              <a:gd name="connsiteY0" fmla="*/ 0 h 238125"/>
              <a:gd name="connsiteX1" fmla="*/ 7143 w 797718"/>
              <a:gd name="connsiteY1" fmla="*/ 238125 h 238125"/>
              <a:gd name="connsiteX2" fmla="*/ 797718 w 797718"/>
              <a:gd name="connsiteY2" fmla="*/ 228600 h 238125"/>
              <a:gd name="connsiteX0" fmla="*/ 1 w 797719"/>
              <a:gd name="connsiteY0" fmla="*/ 0 h 245269"/>
              <a:gd name="connsiteX1" fmla="*/ 0 w 797719"/>
              <a:gd name="connsiteY1" fmla="*/ 245269 h 245269"/>
              <a:gd name="connsiteX2" fmla="*/ 797719 w 797719"/>
              <a:gd name="connsiteY2" fmla="*/ 228600 h 245269"/>
              <a:gd name="connsiteX0" fmla="*/ 1 w 2383631"/>
              <a:gd name="connsiteY0" fmla="*/ 0 h 245269"/>
              <a:gd name="connsiteX1" fmla="*/ 0 w 2383631"/>
              <a:gd name="connsiteY1" fmla="*/ 245269 h 245269"/>
              <a:gd name="connsiteX2" fmla="*/ 2383631 w 2383631"/>
              <a:gd name="connsiteY2" fmla="*/ 214313 h 245269"/>
              <a:gd name="connsiteX0" fmla="*/ 1 w 1945481"/>
              <a:gd name="connsiteY0" fmla="*/ 0 h 245269"/>
              <a:gd name="connsiteX1" fmla="*/ 0 w 1945481"/>
              <a:gd name="connsiteY1" fmla="*/ 245269 h 245269"/>
              <a:gd name="connsiteX2" fmla="*/ 1945481 w 1945481"/>
              <a:gd name="connsiteY2" fmla="*/ 219075 h 245269"/>
            </a:gdLst>
            <a:ahLst/>
            <a:cxnLst>
              <a:cxn ang="0">
                <a:pos x="connsiteX0" y="connsiteY0"/>
              </a:cxn>
              <a:cxn ang="0">
                <a:pos x="connsiteX1" y="connsiteY1"/>
              </a:cxn>
              <a:cxn ang="0">
                <a:pos x="connsiteX2" y="connsiteY2"/>
              </a:cxn>
            </a:cxnLst>
            <a:rect l="l" t="t" r="r" b="b"/>
            <a:pathLst>
              <a:path w="1945481" h="245269">
                <a:moveTo>
                  <a:pt x="1" y="0"/>
                </a:moveTo>
                <a:cubicBezTo>
                  <a:pt x="1" y="81756"/>
                  <a:pt x="0" y="163513"/>
                  <a:pt x="0" y="245269"/>
                </a:cubicBezTo>
                <a:lnTo>
                  <a:pt x="1945481" y="219075"/>
                </a:lnTo>
              </a:path>
            </a:pathLst>
          </a:custGeom>
          <a:ln w="38100">
            <a:solidFill>
              <a:schemeClr val="accent6">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75" name="Group 74">
            <a:extLst>
              <a:ext uri="{FF2B5EF4-FFF2-40B4-BE49-F238E27FC236}">
                <a16:creationId xmlns:a16="http://schemas.microsoft.com/office/drawing/2014/main" id="{15840297-2982-4AE4-8D65-4AC2511D870B}"/>
              </a:ext>
            </a:extLst>
          </p:cNvPr>
          <p:cNvGrpSpPr/>
          <p:nvPr/>
        </p:nvGrpSpPr>
        <p:grpSpPr>
          <a:xfrm>
            <a:off x="10874437" y="1035844"/>
            <a:ext cx="503174" cy="2247335"/>
            <a:chOff x="10874437" y="1035844"/>
            <a:chExt cx="503174" cy="2247335"/>
          </a:xfrm>
        </p:grpSpPr>
        <p:cxnSp>
          <p:nvCxnSpPr>
            <p:cNvPr id="85" name="Straight Connector 84">
              <a:extLst>
                <a:ext uri="{FF2B5EF4-FFF2-40B4-BE49-F238E27FC236}">
                  <a16:creationId xmlns:a16="http://schemas.microsoft.com/office/drawing/2014/main" id="{C4A2C53D-44CC-4472-936A-FF29E2CF1CDE}"/>
                </a:ext>
              </a:extLst>
            </p:cNvPr>
            <p:cNvCxnSpPr>
              <a:cxnSpLocks/>
            </p:cNvCxnSpPr>
            <p:nvPr/>
          </p:nvCxnSpPr>
          <p:spPr>
            <a:xfrm flipH="1" flipV="1">
              <a:off x="10874437" y="3252368"/>
              <a:ext cx="479363" cy="30811"/>
            </a:xfrm>
            <a:prstGeom prst="line">
              <a:avLst/>
            </a:prstGeom>
            <a:ln w="381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8F8CE21-2F87-4D57-9AEA-65BC3583C5B8}"/>
                </a:ext>
              </a:extLst>
            </p:cNvPr>
            <p:cNvCxnSpPr>
              <a:cxnSpLocks/>
            </p:cNvCxnSpPr>
            <p:nvPr/>
          </p:nvCxnSpPr>
          <p:spPr>
            <a:xfrm flipH="1">
              <a:off x="10919789" y="1904255"/>
              <a:ext cx="457822" cy="5611"/>
            </a:xfrm>
            <a:prstGeom prst="line">
              <a:avLst/>
            </a:prstGeom>
            <a:ln w="381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5A5E1FB-A8F0-4BCD-9B2C-040EA17945E7}"/>
                </a:ext>
              </a:extLst>
            </p:cNvPr>
            <p:cNvCxnSpPr>
              <a:cxnSpLocks/>
            </p:cNvCxnSpPr>
            <p:nvPr/>
          </p:nvCxnSpPr>
          <p:spPr>
            <a:xfrm flipH="1">
              <a:off x="10919788" y="2187948"/>
              <a:ext cx="457823" cy="5611"/>
            </a:xfrm>
            <a:prstGeom prst="line">
              <a:avLst/>
            </a:prstGeom>
            <a:ln w="381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CC0016-4B0B-4F42-976C-3064A48F1268}"/>
                </a:ext>
              </a:extLst>
            </p:cNvPr>
            <p:cNvCxnSpPr>
              <a:cxnSpLocks/>
              <a:endCxn id="99" idx="1"/>
            </p:cNvCxnSpPr>
            <p:nvPr/>
          </p:nvCxnSpPr>
          <p:spPr>
            <a:xfrm flipH="1">
              <a:off x="10932319" y="2767012"/>
              <a:ext cx="445292" cy="0"/>
            </a:xfrm>
            <a:prstGeom prst="line">
              <a:avLst/>
            </a:prstGeom>
            <a:ln w="381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sp>
          <p:nvSpPr>
            <p:cNvPr id="99" name="Freeform: Shape 98">
              <a:extLst>
                <a:ext uri="{FF2B5EF4-FFF2-40B4-BE49-F238E27FC236}">
                  <a16:creationId xmlns:a16="http://schemas.microsoft.com/office/drawing/2014/main" id="{22C28D03-4022-47AB-B67E-1B9C6F377F7C}"/>
                </a:ext>
              </a:extLst>
            </p:cNvPr>
            <p:cNvSpPr/>
            <p:nvPr/>
          </p:nvSpPr>
          <p:spPr>
            <a:xfrm>
              <a:off x="10894219" y="1035844"/>
              <a:ext cx="38100" cy="2209800"/>
            </a:xfrm>
            <a:custGeom>
              <a:avLst/>
              <a:gdLst>
                <a:gd name="connsiteX0" fmla="*/ 0 w 35719"/>
                <a:gd name="connsiteY0" fmla="*/ 0 h 1600200"/>
                <a:gd name="connsiteX1" fmla="*/ 35719 w 35719"/>
                <a:gd name="connsiteY1" fmla="*/ 1452562 h 1600200"/>
                <a:gd name="connsiteX2" fmla="*/ 30957 w 35719"/>
                <a:gd name="connsiteY2" fmla="*/ 1600200 h 1600200"/>
                <a:gd name="connsiteX0" fmla="*/ 4762 w 40481"/>
                <a:gd name="connsiteY0" fmla="*/ 0 h 2209800"/>
                <a:gd name="connsiteX1" fmla="*/ 40481 w 40481"/>
                <a:gd name="connsiteY1" fmla="*/ 1452562 h 2209800"/>
                <a:gd name="connsiteX2" fmla="*/ 0 w 40481"/>
                <a:gd name="connsiteY2" fmla="*/ 2209800 h 2209800"/>
                <a:gd name="connsiteX0" fmla="*/ 4762 w 30956"/>
                <a:gd name="connsiteY0" fmla="*/ 0 h 2209800"/>
                <a:gd name="connsiteX1" fmla="*/ 30956 w 30956"/>
                <a:gd name="connsiteY1" fmla="*/ 1733549 h 2209800"/>
                <a:gd name="connsiteX2" fmla="*/ 0 w 30956"/>
                <a:gd name="connsiteY2" fmla="*/ 2209800 h 2209800"/>
                <a:gd name="connsiteX0" fmla="*/ 4762 w 38100"/>
                <a:gd name="connsiteY0" fmla="*/ 0 h 2209800"/>
                <a:gd name="connsiteX1" fmla="*/ 38100 w 38100"/>
                <a:gd name="connsiteY1" fmla="*/ 1731168 h 2209800"/>
                <a:gd name="connsiteX2" fmla="*/ 0 w 38100"/>
                <a:gd name="connsiteY2" fmla="*/ 2209800 h 2209800"/>
                <a:gd name="connsiteX0" fmla="*/ 14287 w 38100"/>
                <a:gd name="connsiteY0" fmla="*/ 0 h 2209800"/>
                <a:gd name="connsiteX1" fmla="*/ 38100 w 38100"/>
                <a:gd name="connsiteY1" fmla="*/ 1731168 h 2209800"/>
                <a:gd name="connsiteX2" fmla="*/ 0 w 38100"/>
                <a:gd name="connsiteY2" fmla="*/ 2209800 h 2209800"/>
              </a:gdLst>
              <a:ahLst/>
              <a:cxnLst>
                <a:cxn ang="0">
                  <a:pos x="connsiteX0" y="connsiteY0"/>
                </a:cxn>
                <a:cxn ang="0">
                  <a:pos x="connsiteX1" y="connsiteY1"/>
                </a:cxn>
                <a:cxn ang="0">
                  <a:pos x="connsiteX2" y="connsiteY2"/>
                </a:cxn>
              </a:cxnLst>
              <a:rect l="l" t="t" r="r" b="b"/>
              <a:pathLst>
                <a:path w="38100" h="2209800">
                  <a:moveTo>
                    <a:pt x="14287" y="0"/>
                  </a:moveTo>
                  <a:lnTo>
                    <a:pt x="38100" y="1731168"/>
                  </a:lnTo>
                  <a:lnTo>
                    <a:pt x="0" y="2209800"/>
                  </a:ln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0" name="Straight Arrow Connector 99">
            <a:extLst>
              <a:ext uri="{FF2B5EF4-FFF2-40B4-BE49-F238E27FC236}">
                <a16:creationId xmlns:a16="http://schemas.microsoft.com/office/drawing/2014/main" id="{71039D60-F452-401A-BDB6-8FECFA72DD67}"/>
              </a:ext>
            </a:extLst>
          </p:cNvPr>
          <p:cNvCxnSpPr>
            <a:cxnSpLocks/>
          </p:cNvCxnSpPr>
          <p:nvPr/>
        </p:nvCxnSpPr>
        <p:spPr>
          <a:xfrm flipH="1">
            <a:off x="9243565" y="1643770"/>
            <a:ext cx="156380" cy="0"/>
          </a:xfrm>
          <a:prstGeom prst="straightConnector1">
            <a:avLst/>
          </a:pr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C7581514-D71B-4079-B704-EB3EB8A1CAFD}"/>
              </a:ext>
            </a:extLst>
          </p:cNvPr>
          <p:cNvCxnSpPr>
            <a:cxnSpLocks/>
          </p:cNvCxnSpPr>
          <p:nvPr/>
        </p:nvCxnSpPr>
        <p:spPr>
          <a:xfrm flipH="1">
            <a:off x="9243565" y="2513876"/>
            <a:ext cx="171408" cy="0"/>
          </a:xfrm>
          <a:prstGeom prst="straightConnector1">
            <a:avLst/>
          </a:pr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102" name="Freeform: Shape 101">
            <a:extLst>
              <a:ext uri="{FF2B5EF4-FFF2-40B4-BE49-F238E27FC236}">
                <a16:creationId xmlns:a16="http://schemas.microsoft.com/office/drawing/2014/main" id="{3597048B-6309-4304-9109-511BB950DC87}"/>
              </a:ext>
            </a:extLst>
          </p:cNvPr>
          <p:cNvSpPr/>
          <p:nvPr/>
        </p:nvSpPr>
        <p:spPr>
          <a:xfrm>
            <a:off x="9410701" y="2219325"/>
            <a:ext cx="376238" cy="147638"/>
          </a:xfrm>
          <a:custGeom>
            <a:avLst/>
            <a:gdLst>
              <a:gd name="connsiteX0" fmla="*/ 0 w 385763"/>
              <a:gd name="connsiteY0" fmla="*/ 0 h 152400"/>
              <a:gd name="connsiteX1" fmla="*/ 385763 w 385763"/>
              <a:gd name="connsiteY1" fmla="*/ 4762 h 152400"/>
              <a:gd name="connsiteX2" fmla="*/ 381000 w 385763"/>
              <a:gd name="connsiteY2" fmla="*/ 152400 h 152400"/>
              <a:gd name="connsiteX0" fmla="*/ 0 w 376238"/>
              <a:gd name="connsiteY0" fmla="*/ 2382 h 147638"/>
              <a:gd name="connsiteX1" fmla="*/ 376238 w 376238"/>
              <a:gd name="connsiteY1" fmla="*/ 0 h 147638"/>
              <a:gd name="connsiteX2" fmla="*/ 371475 w 376238"/>
              <a:gd name="connsiteY2" fmla="*/ 147638 h 147638"/>
              <a:gd name="connsiteX0" fmla="*/ 0 w 376238"/>
              <a:gd name="connsiteY0" fmla="*/ 2382 h 147638"/>
              <a:gd name="connsiteX1" fmla="*/ 376238 w 376238"/>
              <a:gd name="connsiteY1" fmla="*/ 0 h 147638"/>
              <a:gd name="connsiteX2" fmla="*/ 376237 w 376238"/>
              <a:gd name="connsiteY2" fmla="*/ 147638 h 147638"/>
            </a:gdLst>
            <a:ahLst/>
            <a:cxnLst>
              <a:cxn ang="0">
                <a:pos x="connsiteX0" y="connsiteY0"/>
              </a:cxn>
              <a:cxn ang="0">
                <a:pos x="connsiteX1" y="connsiteY1"/>
              </a:cxn>
              <a:cxn ang="0">
                <a:pos x="connsiteX2" y="connsiteY2"/>
              </a:cxn>
            </a:cxnLst>
            <a:rect l="l" t="t" r="r" b="b"/>
            <a:pathLst>
              <a:path w="376238" h="147638">
                <a:moveTo>
                  <a:pt x="0" y="2382"/>
                </a:moveTo>
                <a:lnTo>
                  <a:pt x="376238" y="0"/>
                </a:lnTo>
                <a:cubicBezTo>
                  <a:pt x="376238" y="49213"/>
                  <a:pt x="376237" y="98425"/>
                  <a:pt x="376237" y="147638"/>
                </a:cubicBezTo>
              </a:path>
            </a:pathLst>
          </a:cu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03" name="Freeform: Shape 102">
            <a:extLst>
              <a:ext uri="{FF2B5EF4-FFF2-40B4-BE49-F238E27FC236}">
                <a16:creationId xmlns:a16="http://schemas.microsoft.com/office/drawing/2014/main" id="{9CE87F77-8B01-4608-8A8B-1B304139F17A}"/>
              </a:ext>
            </a:extLst>
          </p:cNvPr>
          <p:cNvSpPr/>
          <p:nvPr/>
        </p:nvSpPr>
        <p:spPr>
          <a:xfrm>
            <a:off x="9410700" y="1785938"/>
            <a:ext cx="152400" cy="145256"/>
          </a:xfrm>
          <a:custGeom>
            <a:avLst/>
            <a:gdLst>
              <a:gd name="connsiteX0" fmla="*/ 0 w 152400"/>
              <a:gd name="connsiteY0" fmla="*/ 145256 h 147637"/>
              <a:gd name="connsiteX1" fmla="*/ 152400 w 152400"/>
              <a:gd name="connsiteY1" fmla="*/ 147637 h 147637"/>
              <a:gd name="connsiteX2" fmla="*/ 147638 w 152400"/>
              <a:gd name="connsiteY2" fmla="*/ 0 h 147637"/>
              <a:gd name="connsiteX0" fmla="*/ 0 w 152400"/>
              <a:gd name="connsiteY0" fmla="*/ 145256 h 145256"/>
              <a:gd name="connsiteX1" fmla="*/ 152400 w 152400"/>
              <a:gd name="connsiteY1" fmla="*/ 142875 h 145256"/>
              <a:gd name="connsiteX2" fmla="*/ 147638 w 152400"/>
              <a:gd name="connsiteY2" fmla="*/ 0 h 145256"/>
            </a:gdLst>
            <a:ahLst/>
            <a:cxnLst>
              <a:cxn ang="0">
                <a:pos x="connsiteX0" y="connsiteY0"/>
              </a:cxn>
              <a:cxn ang="0">
                <a:pos x="connsiteX1" y="connsiteY1"/>
              </a:cxn>
              <a:cxn ang="0">
                <a:pos x="connsiteX2" y="connsiteY2"/>
              </a:cxn>
            </a:cxnLst>
            <a:rect l="l" t="t" r="r" b="b"/>
            <a:pathLst>
              <a:path w="152400" h="145256">
                <a:moveTo>
                  <a:pt x="0" y="145256"/>
                </a:moveTo>
                <a:lnTo>
                  <a:pt x="152400" y="142875"/>
                </a:lnTo>
                <a:lnTo>
                  <a:pt x="147638" y="0"/>
                </a:lnTo>
              </a:path>
            </a:pathLst>
          </a:cu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04" name="TextBox 103">
            <a:extLst>
              <a:ext uri="{FF2B5EF4-FFF2-40B4-BE49-F238E27FC236}">
                <a16:creationId xmlns:a16="http://schemas.microsoft.com/office/drawing/2014/main" id="{03559FF1-2FAC-4D78-82E6-C202907B45AD}"/>
              </a:ext>
            </a:extLst>
          </p:cNvPr>
          <p:cNvSpPr txBox="1"/>
          <p:nvPr/>
        </p:nvSpPr>
        <p:spPr>
          <a:xfrm>
            <a:off x="9020230" y="1660320"/>
            <a:ext cx="412500"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2%</a:t>
            </a:r>
          </a:p>
        </p:txBody>
      </p:sp>
      <p:sp>
        <p:nvSpPr>
          <p:cNvPr id="107" name="TextBox 106">
            <a:extLst>
              <a:ext uri="{FF2B5EF4-FFF2-40B4-BE49-F238E27FC236}">
                <a16:creationId xmlns:a16="http://schemas.microsoft.com/office/drawing/2014/main" id="{907883E2-B12A-4BEB-B604-99F9CC43A8B3}"/>
              </a:ext>
            </a:extLst>
          </p:cNvPr>
          <p:cNvSpPr txBox="1"/>
          <p:nvPr/>
        </p:nvSpPr>
        <p:spPr>
          <a:xfrm>
            <a:off x="9462245" y="2284999"/>
            <a:ext cx="388875"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1%</a:t>
            </a:r>
          </a:p>
        </p:txBody>
      </p:sp>
      <p:sp>
        <p:nvSpPr>
          <p:cNvPr id="108" name="TextBox 107">
            <a:extLst>
              <a:ext uri="{FF2B5EF4-FFF2-40B4-BE49-F238E27FC236}">
                <a16:creationId xmlns:a16="http://schemas.microsoft.com/office/drawing/2014/main" id="{8E1AB2AC-970D-44A3-9A9C-B97504D64CF1}"/>
              </a:ext>
            </a:extLst>
          </p:cNvPr>
          <p:cNvSpPr txBox="1"/>
          <p:nvPr/>
        </p:nvSpPr>
        <p:spPr>
          <a:xfrm>
            <a:off x="9547208" y="1695029"/>
            <a:ext cx="412500"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2%</a:t>
            </a:r>
          </a:p>
        </p:txBody>
      </p:sp>
      <p:sp>
        <p:nvSpPr>
          <p:cNvPr id="111" name="TextBox 110">
            <a:extLst>
              <a:ext uri="{FF2B5EF4-FFF2-40B4-BE49-F238E27FC236}">
                <a16:creationId xmlns:a16="http://schemas.microsoft.com/office/drawing/2014/main" id="{6F821517-C737-4A6B-AD2B-1A101EDCA904}"/>
              </a:ext>
            </a:extLst>
          </p:cNvPr>
          <p:cNvSpPr txBox="1"/>
          <p:nvPr/>
        </p:nvSpPr>
        <p:spPr>
          <a:xfrm>
            <a:off x="9037124" y="2239363"/>
            <a:ext cx="412500"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2%</a:t>
            </a:r>
          </a:p>
        </p:txBody>
      </p:sp>
      <p:sp>
        <p:nvSpPr>
          <p:cNvPr id="112" name="Freeform: Shape 111">
            <a:extLst>
              <a:ext uri="{FF2B5EF4-FFF2-40B4-BE49-F238E27FC236}">
                <a16:creationId xmlns:a16="http://schemas.microsoft.com/office/drawing/2014/main" id="{FEE2A9D0-0CBE-4CD6-BEB6-EEA149D7A862}"/>
              </a:ext>
            </a:extLst>
          </p:cNvPr>
          <p:cNvSpPr/>
          <p:nvPr/>
        </p:nvSpPr>
        <p:spPr>
          <a:xfrm>
            <a:off x="10077450" y="752475"/>
            <a:ext cx="23813" cy="2243138"/>
          </a:xfrm>
          <a:custGeom>
            <a:avLst/>
            <a:gdLst>
              <a:gd name="connsiteX0" fmla="*/ 9525 w 23813"/>
              <a:gd name="connsiteY0" fmla="*/ 0 h 2243138"/>
              <a:gd name="connsiteX1" fmla="*/ 23813 w 23813"/>
              <a:gd name="connsiteY1" fmla="*/ 2047875 h 2243138"/>
              <a:gd name="connsiteX2" fmla="*/ 0 w 23813"/>
              <a:gd name="connsiteY2" fmla="*/ 2243138 h 2243138"/>
              <a:gd name="connsiteX0" fmla="*/ 9525 w 10899"/>
              <a:gd name="connsiteY0" fmla="*/ 0 h 2243138"/>
              <a:gd name="connsiteX1" fmla="*/ 9525 w 10899"/>
              <a:gd name="connsiteY1" fmla="*/ 2038350 h 2243138"/>
              <a:gd name="connsiteX2" fmla="*/ 0 w 10899"/>
              <a:gd name="connsiteY2" fmla="*/ 2243138 h 2243138"/>
              <a:gd name="connsiteX0" fmla="*/ 9525 w 23813"/>
              <a:gd name="connsiteY0" fmla="*/ 0 h 2243138"/>
              <a:gd name="connsiteX1" fmla="*/ 23813 w 23813"/>
              <a:gd name="connsiteY1" fmla="*/ 2038350 h 2243138"/>
              <a:gd name="connsiteX2" fmla="*/ 0 w 23813"/>
              <a:gd name="connsiteY2" fmla="*/ 2243138 h 2243138"/>
            </a:gdLst>
            <a:ahLst/>
            <a:cxnLst>
              <a:cxn ang="0">
                <a:pos x="connsiteX0" y="connsiteY0"/>
              </a:cxn>
              <a:cxn ang="0">
                <a:pos x="connsiteX1" y="connsiteY1"/>
              </a:cxn>
              <a:cxn ang="0">
                <a:pos x="connsiteX2" y="connsiteY2"/>
              </a:cxn>
            </a:cxnLst>
            <a:rect l="l" t="t" r="r" b="b"/>
            <a:pathLst>
              <a:path w="23813" h="2243138">
                <a:moveTo>
                  <a:pt x="9525" y="0"/>
                </a:moveTo>
                <a:cubicBezTo>
                  <a:pt x="14288" y="682625"/>
                  <a:pt x="19050" y="1355725"/>
                  <a:pt x="23813" y="2038350"/>
                </a:cubicBezTo>
                <a:lnTo>
                  <a:pt x="0" y="2243138"/>
                </a:lnTo>
              </a:path>
            </a:pathLst>
          </a:custGeom>
          <a:ln w="38100">
            <a:solidFill>
              <a:schemeClr val="accent3">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3" name="TextBox 112">
            <a:extLst>
              <a:ext uri="{FF2B5EF4-FFF2-40B4-BE49-F238E27FC236}">
                <a16:creationId xmlns:a16="http://schemas.microsoft.com/office/drawing/2014/main" id="{3C9E4A3B-4CED-4B3A-8102-2F8D352BED84}"/>
              </a:ext>
            </a:extLst>
          </p:cNvPr>
          <p:cNvSpPr txBox="1"/>
          <p:nvPr/>
        </p:nvSpPr>
        <p:spPr>
          <a:xfrm>
            <a:off x="8956009" y="922380"/>
            <a:ext cx="526674"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11%</a:t>
            </a:r>
          </a:p>
        </p:txBody>
      </p:sp>
      <p:sp>
        <p:nvSpPr>
          <p:cNvPr id="114" name="TextBox 113">
            <a:extLst>
              <a:ext uri="{FF2B5EF4-FFF2-40B4-BE49-F238E27FC236}">
                <a16:creationId xmlns:a16="http://schemas.microsoft.com/office/drawing/2014/main" id="{F04712F7-BE31-4E30-8590-B30F892667FE}"/>
              </a:ext>
            </a:extLst>
          </p:cNvPr>
          <p:cNvSpPr txBox="1"/>
          <p:nvPr/>
        </p:nvSpPr>
        <p:spPr>
          <a:xfrm>
            <a:off x="9332782" y="909361"/>
            <a:ext cx="526674" cy="246217"/>
          </a:xfrm>
          <a:prstGeom prst="rect">
            <a:avLst/>
          </a:prstGeom>
          <a:noFill/>
        </p:spPr>
        <p:txBody>
          <a:bodyPr wrap="square" lIns="91435" tIns="45718" rIns="91435" bIns="45718" rtlCol="0">
            <a:spAutoFit/>
          </a:bodyPr>
          <a:lstStyle/>
          <a:p>
            <a:pPr algn="ctr"/>
            <a:r>
              <a:rPr lang="en-US" sz="1000" b="1" dirty="0">
                <a:solidFill>
                  <a:schemeClr val="accent6">
                    <a:lumMod val="75000"/>
                  </a:schemeClr>
                </a:solidFill>
              </a:rPr>
              <a:t>25%</a:t>
            </a:r>
          </a:p>
        </p:txBody>
      </p:sp>
      <p:sp>
        <p:nvSpPr>
          <p:cNvPr id="117" name="TextBox 116">
            <a:extLst>
              <a:ext uri="{FF2B5EF4-FFF2-40B4-BE49-F238E27FC236}">
                <a16:creationId xmlns:a16="http://schemas.microsoft.com/office/drawing/2014/main" id="{36B0F24E-3124-4046-A42D-697C53852C98}"/>
              </a:ext>
            </a:extLst>
          </p:cNvPr>
          <p:cNvSpPr txBox="1"/>
          <p:nvPr/>
        </p:nvSpPr>
        <p:spPr>
          <a:xfrm>
            <a:off x="11239807" y="1020926"/>
            <a:ext cx="526674" cy="246217"/>
          </a:xfrm>
          <a:prstGeom prst="rect">
            <a:avLst/>
          </a:prstGeom>
          <a:noFill/>
        </p:spPr>
        <p:txBody>
          <a:bodyPr wrap="square" lIns="91435" tIns="45718" rIns="91435" bIns="45718" rtlCol="0">
            <a:spAutoFit/>
          </a:bodyPr>
          <a:lstStyle/>
          <a:p>
            <a:pPr algn="ctr"/>
            <a:r>
              <a:rPr lang="en-US" sz="1000" b="1" dirty="0">
                <a:solidFill>
                  <a:schemeClr val="accent6">
                    <a:lumMod val="75000"/>
                  </a:schemeClr>
                </a:solidFill>
              </a:rPr>
              <a:t>25%</a:t>
            </a:r>
          </a:p>
        </p:txBody>
      </p:sp>
      <p:sp>
        <p:nvSpPr>
          <p:cNvPr id="118" name="TextBox 117">
            <a:extLst>
              <a:ext uri="{FF2B5EF4-FFF2-40B4-BE49-F238E27FC236}">
                <a16:creationId xmlns:a16="http://schemas.microsoft.com/office/drawing/2014/main" id="{37C43C54-F52D-452C-BAAE-9FC244D9C026}"/>
              </a:ext>
            </a:extLst>
          </p:cNvPr>
          <p:cNvSpPr txBox="1"/>
          <p:nvPr/>
        </p:nvSpPr>
        <p:spPr>
          <a:xfrm>
            <a:off x="11243468" y="1782914"/>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10%</a:t>
            </a:r>
          </a:p>
        </p:txBody>
      </p:sp>
      <p:sp>
        <p:nvSpPr>
          <p:cNvPr id="121" name="TextBox 120">
            <a:extLst>
              <a:ext uri="{FF2B5EF4-FFF2-40B4-BE49-F238E27FC236}">
                <a16:creationId xmlns:a16="http://schemas.microsoft.com/office/drawing/2014/main" id="{160B606A-B970-49FF-8651-184317D29150}"/>
              </a:ext>
            </a:extLst>
          </p:cNvPr>
          <p:cNvSpPr txBox="1"/>
          <p:nvPr/>
        </p:nvSpPr>
        <p:spPr>
          <a:xfrm>
            <a:off x="11220757" y="2059535"/>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4%</a:t>
            </a:r>
          </a:p>
        </p:txBody>
      </p:sp>
      <p:sp>
        <p:nvSpPr>
          <p:cNvPr id="122" name="TextBox 121">
            <a:extLst>
              <a:ext uri="{FF2B5EF4-FFF2-40B4-BE49-F238E27FC236}">
                <a16:creationId xmlns:a16="http://schemas.microsoft.com/office/drawing/2014/main" id="{87AE0A3E-F810-43EA-AC79-FFC10D7544DB}"/>
              </a:ext>
            </a:extLst>
          </p:cNvPr>
          <p:cNvSpPr txBox="1"/>
          <p:nvPr/>
        </p:nvSpPr>
        <p:spPr>
          <a:xfrm>
            <a:off x="11262518" y="2645575"/>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10%</a:t>
            </a:r>
          </a:p>
        </p:txBody>
      </p:sp>
      <p:sp>
        <p:nvSpPr>
          <p:cNvPr id="123" name="TextBox 122">
            <a:extLst>
              <a:ext uri="{FF2B5EF4-FFF2-40B4-BE49-F238E27FC236}">
                <a16:creationId xmlns:a16="http://schemas.microsoft.com/office/drawing/2014/main" id="{5C48422B-4BA3-4FC8-8F62-AD94E4E7AC23}"/>
              </a:ext>
            </a:extLst>
          </p:cNvPr>
          <p:cNvSpPr txBox="1"/>
          <p:nvPr/>
        </p:nvSpPr>
        <p:spPr>
          <a:xfrm>
            <a:off x="11243810" y="3159116"/>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10%</a:t>
            </a:r>
          </a:p>
        </p:txBody>
      </p:sp>
      <p:sp>
        <p:nvSpPr>
          <p:cNvPr id="124" name="TextBox 123">
            <a:extLst>
              <a:ext uri="{FF2B5EF4-FFF2-40B4-BE49-F238E27FC236}">
                <a16:creationId xmlns:a16="http://schemas.microsoft.com/office/drawing/2014/main" id="{94496A21-2AE9-4A37-8372-8B834E03D509}"/>
              </a:ext>
            </a:extLst>
          </p:cNvPr>
          <p:cNvSpPr txBox="1"/>
          <p:nvPr/>
        </p:nvSpPr>
        <p:spPr>
          <a:xfrm>
            <a:off x="10677804" y="829295"/>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34%</a:t>
            </a:r>
          </a:p>
        </p:txBody>
      </p:sp>
      <p:sp>
        <p:nvSpPr>
          <p:cNvPr id="125" name="TextBox 124">
            <a:extLst>
              <a:ext uri="{FF2B5EF4-FFF2-40B4-BE49-F238E27FC236}">
                <a16:creationId xmlns:a16="http://schemas.microsoft.com/office/drawing/2014/main" id="{AE351690-296E-41A4-A267-088E388E3969}"/>
              </a:ext>
            </a:extLst>
          </p:cNvPr>
          <p:cNvSpPr txBox="1"/>
          <p:nvPr/>
        </p:nvSpPr>
        <p:spPr>
          <a:xfrm>
            <a:off x="9221729" y="2899271"/>
            <a:ext cx="415910"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4%</a:t>
            </a:r>
          </a:p>
        </p:txBody>
      </p:sp>
      <p:sp>
        <p:nvSpPr>
          <p:cNvPr id="126" name="TextBox 125">
            <a:extLst>
              <a:ext uri="{FF2B5EF4-FFF2-40B4-BE49-F238E27FC236}">
                <a16:creationId xmlns:a16="http://schemas.microsoft.com/office/drawing/2014/main" id="{2DD27F4D-CEE1-477B-933E-AF14C736A1BD}"/>
              </a:ext>
            </a:extLst>
          </p:cNvPr>
          <p:cNvSpPr txBox="1"/>
          <p:nvPr/>
        </p:nvSpPr>
        <p:spPr>
          <a:xfrm>
            <a:off x="9825655" y="2975960"/>
            <a:ext cx="526674" cy="246217"/>
          </a:xfrm>
          <a:prstGeom prst="rect">
            <a:avLst/>
          </a:prstGeom>
          <a:noFill/>
        </p:spPr>
        <p:txBody>
          <a:bodyPr wrap="square" lIns="91435" tIns="45718" rIns="91435" bIns="45718" rtlCol="0">
            <a:spAutoFit/>
          </a:bodyPr>
          <a:lstStyle/>
          <a:p>
            <a:pPr algn="ctr"/>
            <a:r>
              <a:rPr lang="en-US" sz="1000" b="1" dirty="0">
                <a:solidFill>
                  <a:schemeClr val="accent3">
                    <a:lumMod val="75000"/>
                  </a:schemeClr>
                </a:solidFill>
              </a:rPr>
              <a:t>30%</a:t>
            </a:r>
          </a:p>
        </p:txBody>
      </p:sp>
      <p:sp>
        <p:nvSpPr>
          <p:cNvPr id="57" name="Oval 56">
            <a:extLst>
              <a:ext uri="{FF2B5EF4-FFF2-40B4-BE49-F238E27FC236}">
                <a16:creationId xmlns:a16="http://schemas.microsoft.com/office/drawing/2014/main" id="{CEA132C1-557F-4D56-96CA-D684E29CB2BA}"/>
              </a:ext>
            </a:extLst>
          </p:cNvPr>
          <p:cNvSpPr/>
          <p:nvPr/>
        </p:nvSpPr>
        <p:spPr>
          <a:xfrm>
            <a:off x="99922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76" name="Oval 75">
            <a:extLst>
              <a:ext uri="{FF2B5EF4-FFF2-40B4-BE49-F238E27FC236}">
                <a16:creationId xmlns:a16="http://schemas.microsoft.com/office/drawing/2014/main" id="{920DBF1C-C6AF-4940-9EE1-589F5E2D20DB}"/>
              </a:ext>
            </a:extLst>
          </p:cNvPr>
          <p:cNvSpPr/>
          <p:nvPr/>
        </p:nvSpPr>
        <p:spPr>
          <a:xfrm>
            <a:off x="93111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77" name="Oval 76">
            <a:extLst>
              <a:ext uri="{FF2B5EF4-FFF2-40B4-BE49-F238E27FC236}">
                <a16:creationId xmlns:a16="http://schemas.microsoft.com/office/drawing/2014/main" id="{321D4EFF-B634-404C-AD15-C33DEF41FE88}"/>
              </a:ext>
            </a:extLst>
          </p:cNvPr>
          <p:cNvSpPr/>
          <p:nvPr/>
        </p:nvSpPr>
        <p:spPr>
          <a:xfrm>
            <a:off x="93291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78" name="Oval 77">
            <a:extLst>
              <a:ext uri="{FF2B5EF4-FFF2-40B4-BE49-F238E27FC236}">
                <a16:creationId xmlns:a16="http://schemas.microsoft.com/office/drawing/2014/main" id="{948020EA-3EB2-4CA5-BFA3-4EE3C622110E}"/>
              </a:ext>
            </a:extLst>
          </p:cNvPr>
          <p:cNvSpPr/>
          <p:nvPr/>
        </p:nvSpPr>
        <p:spPr>
          <a:xfrm>
            <a:off x="93111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58" name="Oval 57">
            <a:extLst>
              <a:ext uri="{FF2B5EF4-FFF2-40B4-BE49-F238E27FC236}">
                <a16:creationId xmlns:a16="http://schemas.microsoft.com/office/drawing/2014/main" id="{09C9FA49-02A7-495E-AA5F-CC4DF48C02B4}"/>
              </a:ext>
            </a:extLst>
          </p:cNvPr>
          <p:cNvSpPr/>
          <p:nvPr/>
        </p:nvSpPr>
        <p:spPr>
          <a:xfrm>
            <a:off x="99922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59" name="Oval 58">
            <a:extLst>
              <a:ext uri="{FF2B5EF4-FFF2-40B4-BE49-F238E27FC236}">
                <a16:creationId xmlns:a16="http://schemas.microsoft.com/office/drawing/2014/main" id="{80C635C5-5928-4BFE-AC44-FF2379DC1416}"/>
              </a:ext>
            </a:extLst>
          </p:cNvPr>
          <p:cNvSpPr/>
          <p:nvPr/>
        </p:nvSpPr>
        <p:spPr>
          <a:xfrm>
            <a:off x="100002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0" name="Oval 59">
            <a:extLst>
              <a:ext uri="{FF2B5EF4-FFF2-40B4-BE49-F238E27FC236}">
                <a16:creationId xmlns:a16="http://schemas.microsoft.com/office/drawing/2014/main" id="{24FF4A31-020C-4071-9914-A8B97EB13B44}"/>
              </a:ext>
            </a:extLst>
          </p:cNvPr>
          <p:cNvSpPr/>
          <p:nvPr/>
        </p:nvSpPr>
        <p:spPr>
          <a:xfrm>
            <a:off x="100080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1" name="Oval 60">
            <a:extLst>
              <a:ext uri="{FF2B5EF4-FFF2-40B4-BE49-F238E27FC236}">
                <a16:creationId xmlns:a16="http://schemas.microsoft.com/office/drawing/2014/main" id="{630B0C3F-E27B-4378-9F71-59581F80957E}"/>
              </a:ext>
            </a:extLst>
          </p:cNvPr>
          <p:cNvSpPr/>
          <p:nvPr/>
        </p:nvSpPr>
        <p:spPr>
          <a:xfrm>
            <a:off x="100080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3" name="Oval 62">
            <a:extLst>
              <a:ext uri="{FF2B5EF4-FFF2-40B4-BE49-F238E27FC236}">
                <a16:creationId xmlns:a16="http://schemas.microsoft.com/office/drawing/2014/main" id="{76E27EBC-EA24-4F7A-BF52-703BE6B59C02}"/>
              </a:ext>
            </a:extLst>
          </p:cNvPr>
          <p:cNvSpPr/>
          <p:nvPr/>
        </p:nvSpPr>
        <p:spPr>
          <a:xfrm>
            <a:off x="108351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64" name="Oval 63">
            <a:extLst>
              <a:ext uri="{FF2B5EF4-FFF2-40B4-BE49-F238E27FC236}">
                <a16:creationId xmlns:a16="http://schemas.microsoft.com/office/drawing/2014/main" id="{5A35CF00-D5AE-4F73-AA41-D73545F9FAE2}"/>
              </a:ext>
            </a:extLst>
          </p:cNvPr>
          <p:cNvSpPr/>
          <p:nvPr/>
        </p:nvSpPr>
        <p:spPr>
          <a:xfrm>
            <a:off x="108385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 B</a:t>
            </a:r>
          </a:p>
          <a:p>
            <a:pPr algn="ctr"/>
            <a:endParaRPr lang="en-US" sz="1000" b="1" dirty="0"/>
          </a:p>
        </p:txBody>
      </p:sp>
      <p:grpSp>
        <p:nvGrpSpPr>
          <p:cNvPr id="127" name="Group 126">
            <a:extLst>
              <a:ext uri="{FF2B5EF4-FFF2-40B4-BE49-F238E27FC236}">
                <a16:creationId xmlns:a16="http://schemas.microsoft.com/office/drawing/2014/main" id="{D2922E85-AF4F-4B53-B02E-80FD860B8B38}"/>
              </a:ext>
            </a:extLst>
          </p:cNvPr>
          <p:cNvGrpSpPr/>
          <p:nvPr/>
        </p:nvGrpSpPr>
        <p:grpSpPr>
          <a:xfrm>
            <a:off x="9334539" y="1379804"/>
            <a:ext cx="137160" cy="137160"/>
            <a:chOff x="8667554" y="1554480"/>
            <a:chExt cx="163613" cy="163613"/>
          </a:xfrm>
        </p:grpSpPr>
        <p:sp>
          <p:nvSpPr>
            <p:cNvPr id="128" name="Oval 127">
              <a:extLst>
                <a:ext uri="{FF2B5EF4-FFF2-40B4-BE49-F238E27FC236}">
                  <a16:creationId xmlns:a16="http://schemas.microsoft.com/office/drawing/2014/main" id="{4067D03E-3686-4F73-88E4-729054DE7410}"/>
                </a:ext>
              </a:extLst>
            </p:cNvPr>
            <p:cNvSpPr/>
            <p:nvPr/>
          </p:nvSpPr>
          <p:spPr>
            <a:xfrm>
              <a:off x="8667554" y="1554480"/>
              <a:ext cx="163613" cy="163613"/>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9" name="Straight Connector 128">
              <a:extLst>
                <a:ext uri="{FF2B5EF4-FFF2-40B4-BE49-F238E27FC236}">
                  <a16:creationId xmlns:a16="http://schemas.microsoft.com/office/drawing/2014/main" id="{84341562-69ED-43B1-A647-F09CB04400C6}"/>
                </a:ext>
              </a:extLst>
            </p:cNvPr>
            <p:cNvCxnSpPr>
              <a:stCxn id="128" idx="1"/>
              <a:endCxn id="128" idx="5"/>
            </p:cNvCxnSpPr>
            <p:nvPr/>
          </p:nvCxnSpPr>
          <p:spPr>
            <a:xfrm>
              <a:off x="8691515" y="1578441"/>
              <a:ext cx="115691" cy="11569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5C571634-E2A0-405C-A7E4-62F0C3FE1DED}"/>
              </a:ext>
            </a:extLst>
          </p:cNvPr>
          <p:cNvGraphicFramePr>
            <a:graphicFrameLocks noGrp="1"/>
          </p:cNvGraphicFramePr>
          <p:nvPr>
            <p:extLst>
              <p:ext uri="{D42A27DB-BD31-4B8C-83A1-F6EECF244321}">
                <p14:modId xmlns:p14="http://schemas.microsoft.com/office/powerpoint/2010/main" val="2037833296"/>
              </p:ext>
            </p:extLst>
          </p:nvPr>
        </p:nvGraphicFramePr>
        <p:xfrm>
          <a:off x="1" y="551265"/>
          <a:ext cx="6900897" cy="5948256"/>
        </p:xfrm>
        <a:graphic>
          <a:graphicData uri="http://schemas.openxmlformats.org/drawingml/2006/table">
            <a:tbl>
              <a:tblPr/>
              <a:tblGrid>
                <a:gridCol w="1330665">
                  <a:extLst>
                    <a:ext uri="{9D8B030D-6E8A-4147-A177-3AD203B41FA5}">
                      <a16:colId xmlns:a16="http://schemas.microsoft.com/office/drawing/2014/main" val="3017907263"/>
                    </a:ext>
                  </a:extLst>
                </a:gridCol>
                <a:gridCol w="464186">
                  <a:extLst>
                    <a:ext uri="{9D8B030D-6E8A-4147-A177-3AD203B41FA5}">
                      <a16:colId xmlns:a16="http://schemas.microsoft.com/office/drawing/2014/main" val="670315331"/>
                    </a:ext>
                  </a:extLst>
                </a:gridCol>
                <a:gridCol w="464186">
                  <a:extLst>
                    <a:ext uri="{9D8B030D-6E8A-4147-A177-3AD203B41FA5}">
                      <a16:colId xmlns:a16="http://schemas.microsoft.com/office/drawing/2014/main" val="3653930564"/>
                    </a:ext>
                  </a:extLst>
                </a:gridCol>
                <a:gridCol w="464186">
                  <a:extLst>
                    <a:ext uri="{9D8B030D-6E8A-4147-A177-3AD203B41FA5}">
                      <a16:colId xmlns:a16="http://schemas.microsoft.com/office/drawing/2014/main" val="2551194012"/>
                    </a:ext>
                  </a:extLst>
                </a:gridCol>
                <a:gridCol w="464186">
                  <a:extLst>
                    <a:ext uri="{9D8B030D-6E8A-4147-A177-3AD203B41FA5}">
                      <a16:colId xmlns:a16="http://schemas.microsoft.com/office/drawing/2014/main" val="77434211"/>
                    </a:ext>
                  </a:extLst>
                </a:gridCol>
                <a:gridCol w="464186">
                  <a:extLst>
                    <a:ext uri="{9D8B030D-6E8A-4147-A177-3AD203B41FA5}">
                      <a16:colId xmlns:a16="http://schemas.microsoft.com/office/drawing/2014/main" val="1600774885"/>
                    </a:ext>
                  </a:extLst>
                </a:gridCol>
                <a:gridCol w="464186">
                  <a:extLst>
                    <a:ext uri="{9D8B030D-6E8A-4147-A177-3AD203B41FA5}">
                      <a16:colId xmlns:a16="http://schemas.microsoft.com/office/drawing/2014/main" val="3448606256"/>
                    </a:ext>
                  </a:extLst>
                </a:gridCol>
                <a:gridCol w="464186">
                  <a:extLst>
                    <a:ext uri="{9D8B030D-6E8A-4147-A177-3AD203B41FA5}">
                      <a16:colId xmlns:a16="http://schemas.microsoft.com/office/drawing/2014/main" val="1371556235"/>
                    </a:ext>
                  </a:extLst>
                </a:gridCol>
                <a:gridCol w="464186">
                  <a:extLst>
                    <a:ext uri="{9D8B030D-6E8A-4147-A177-3AD203B41FA5}">
                      <a16:colId xmlns:a16="http://schemas.microsoft.com/office/drawing/2014/main" val="430317529"/>
                    </a:ext>
                  </a:extLst>
                </a:gridCol>
                <a:gridCol w="464186">
                  <a:extLst>
                    <a:ext uri="{9D8B030D-6E8A-4147-A177-3AD203B41FA5}">
                      <a16:colId xmlns:a16="http://schemas.microsoft.com/office/drawing/2014/main" val="225358238"/>
                    </a:ext>
                  </a:extLst>
                </a:gridCol>
                <a:gridCol w="464186">
                  <a:extLst>
                    <a:ext uri="{9D8B030D-6E8A-4147-A177-3AD203B41FA5}">
                      <a16:colId xmlns:a16="http://schemas.microsoft.com/office/drawing/2014/main" val="2839707771"/>
                    </a:ext>
                  </a:extLst>
                </a:gridCol>
                <a:gridCol w="464186">
                  <a:extLst>
                    <a:ext uri="{9D8B030D-6E8A-4147-A177-3AD203B41FA5}">
                      <a16:colId xmlns:a16="http://schemas.microsoft.com/office/drawing/2014/main" val="2390933968"/>
                    </a:ext>
                  </a:extLst>
                </a:gridCol>
                <a:gridCol w="464186">
                  <a:extLst>
                    <a:ext uri="{9D8B030D-6E8A-4147-A177-3AD203B41FA5}">
                      <a16:colId xmlns:a16="http://schemas.microsoft.com/office/drawing/2014/main" val="2756785801"/>
                    </a:ext>
                  </a:extLst>
                </a:gridCol>
              </a:tblGrid>
              <a:tr h="129170">
                <a:tc rowSpan="2">
                  <a:txBody>
                    <a:bodyPr/>
                    <a:lstStyle/>
                    <a:p>
                      <a:pPr algn="ctr" fontAlgn="ctr"/>
                      <a:r>
                        <a:rPr lang="en-US" sz="800" b="1" i="0" u="none" strike="noStrike">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038575700"/>
                  </a:ext>
                </a:extLst>
              </a:tr>
              <a:tr h="135628">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360135"/>
                  </a:ext>
                </a:extLst>
              </a:tr>
              <a:tr h="258339">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(0.51)</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3261975"/>
                  </a:ext>
                </a:extLst>
              </a:tr>
              <a:tr h="258339">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39948054"/>
                  </a:ext>
                </a:extLst>
              </a:tr>
              <a:tr h="258339">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185039720"/>
                  </a:ext>
                </a:extLst>
              </a:tr>
              <a:tr h="258339">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401049952"/>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67641369"/>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3047095"/>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846420194"/>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110246"/>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69516300"/>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(1.10)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extLst>
                  <a:ext uri="{0D108BD9-81ED-4DB2-BD59-A6C34878D82A}">
                    <a16:rowId xmlns:a16="http://schemas.microsoft.com/office/drawing/2014/main" val="3304865456"/>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597159911"/>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537420674"/>
                  </a:ext>
                </a:extLst>
              </a:tr>
              <a:tr h="258339">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55638129"/>
                  </a:ext>
                </a:extLst>
              </a:tr>
              <a:tr h="258339">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(0.15)</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04264723"/>
                  </a:ext>
                </a:extLst>
              </a:tr>
              <a:tr h="258339">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9986770"/>
                  </a:ext>
                </a:extLst>
              </a:tr>
              <a:tr h="258339">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33602460"/>
                  </a:ext>
                </a:extLst>
              </a:tr>
              <a:tr h="258339">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(0.72)</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617890920"/>
                  </a:ext>
                </a:extLst>
              </a:tr>
              <a:tr h="258339">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983460549"/>
                  </a:ext>
                </a:extLst>
              </a:tr>
              <a:tr h="258339">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9285893"/>
                  </a:ext>
                </a:extLst>
              </a:tr>
              <a:tr h="258339">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8345824"/>
                  </a:ext>
                </a:extLst>
              </a:tr>
              <a:tr h="258339">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433368413"/>
                  </a:ext>
                </a:extLst>
              </a:tr>
              <a:tr h="258339">
                <a:tc>
                  <a:txBody>
                    <a:bodyPr/>
                    <a:lstStyle/>
                    <a:p>
                      <a:pPr algn="ctr" fontAlgn="ctr"/>
                      <a:r>
                        <a:rPr lang="en-US" sz="800" b="1" i="0" u="none" strike="noStrike">
                          <a:solidFill>
                            <a:srgbClr val="000000"/>
                          </a:solidFill>
                          <a:effectLst/>
                          <a:latin typeface="Century Gothic" panose="020B0502020202020204" pitchFamily="34" charset="0"/>
                        </a:rPr>
                        <a:t>Smith St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(0.83)</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076840487"/>
                  </a:ext>
                </a:extLst>
              </a:tr>
            </a:tbl>
          </a:graphicData>
        </a:graphic>
      </p:graphicFrame>
    </p:spTree>
    <p:extLst>
      <p:ext uri="{BB962C8B-B14F-4D97-AF65-F5344CB8AC3E}">
        <p14:creationId xmlns:p14="http://schemas.microsoft.com/office/powerpoint/2010/main" val="817514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26</a:t>
            </a:fld>
            <a:endParaRPr lang="en-US" dirty="0"/>
          </a:p>
        </p:txBody>
      </p:sp>
      <p:sp>
        <p:nvSpPr>
          <p:cNvPr id="5" name="Title 4"/>
          <p:cNvSpPr>
            <a:spLocks noGrp="1"/>
          </p:cNvSpPr>
          <p:nvPr>
            <p:ph type="ctrTitle"/>
          </p:nvPr>
        </p:nvSpPr>
        <p:spPr/>
        <p:txBody>
          <a:bodyPr>
            <a:normAutofit/>
          </a:bodyPr>
          <a:lstStyle/>
          <a:p>
            <a:r>
              <a:rPr lang="en-US" dirty="0"/>
              <a:t>Nevins Closure (Mixed Scenario) – PM LOS</a:t>
            </a:r>
          </a:p>
        </p:txBody>
      </p:sp>
      <p:sp>
        <p:nvSpPr>
          <p:cNvPr id="7" name="Text Placeholder 6"/>
          <p:cNvSpPr>
            <a:spLocks noGrp="1"/>
          </p:cNvSpPr>
          <p:nvPr>
            <p:ph type="body" sz="quarter" idx="14"/>
          </p:nvPr>
        </p:nvSpPr>
        <p:spPr>
          <a:xfrm>
            <a:off x="76201" y="6505344"/>
            <a:ext cx="6829696" cy="302112"/>
          </a:xfrm>
        </p:spPr>
        <p:txBody>
          <a:bodyPr numCol="1">
            <a:noAutofit/>
          </a:bodyPr>
          <a:lstStyle/>
          <a:p>
            <a:pPr>
              <a:spcBef>
                <a:spcPts val="0"/>
              </a:spcBef>
            </a:pPr>
            <a:r>
              <a:rPr lang="en-US" sz="800" dirty="0">
                <a:latin typeface="Century Gothic" panose="020B0502020202020204" pitchFamily="34" charset="0"/>
              </a:rPr>
              <a:t>* Lane Group Level of Service (Signalized) / Total Lane Level of Service (</a:t>
            </a:r>
            <a:r>
              <a:rPr lang="en-US" sz="800" dirty="0" err="1">
                <a:latin typeface="Century Gothic" panose="020B0502020202020204" pitchFamily="34" charset="0"/>
              </a:rPr>
              <a:t>Unsignalized</a:t>
            </a:r>
            <a:r>
              <a:rPr lang="en-US" sz="800" dirty="0">
                <a:latin typeface="Century Gothic" panose="020B0502020202020204" pitchFamily="34" charset="0"/>
              </a:rPr>
              <a:t>)</a:t>
            </a:r>
          </a:p>
          <a:p>
            <a:pPr>
              <a:spcBef>
                <a:spcPts val="0"/>
              </a:spcBef>
            </a:pPr>
            <a:r>
              <a:rPr lang="en-US" sz="800" dirty="0">
                <a:latin typeface="Century Gothic" panose="020B0502020202020204" pitchFamily="34" charset="0"/>
              </a:rPr>
              <a:t>**  Lane Group v/c Ratio (Signalized) / Degree of Utilization (</a:t>
            </a:r>
            <a:r>
              <a:rPr lang="en-US" sz="800" dirty="0" err="1">
                <a:latin typeface="Century Gothic" panose="020B0502020202020204" pitchFamily="34" charset="0"/>
              </a:rPr>
              <a:t>Unsignalized</a:t>
            </a:r>
            <a:r>
              <a:rPr lang="en-US" sz="800" dirty="0">
                <a:latin typeface="Century Gothic" panose="020B0502020202020204" pitchFamily="34" charset="0"/>
              </a:rPr>
              <a:t>)</a:t>
            </a:r>
          </a:p>
        </p:txBody>
      </p:sp>
      <p:pic>
        <p:nvPicPr>
          <p:cNvPr id="53" name="Picture 52">
            <a:extLst>
              <a:ext uri="{FF2B5EF4-FFF2-40B4-BE49-F238E27FC236}">
                <a16:creationId xmlns:a16="http://schemas.microsoft.com/office/drawing/2014/main" id="{A9904572-7CEE-4D3C-8A78-C8218C9D4B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4740" y="0"/>
            <a:ext cx="5299365" cy="6858000"/>
          </a:xfrm>
          <a:prstGeom prst="rect">
            <a:avLst/>
          </a:prstGeom>
          <a:ln w="3175">
            <a:solidFill>
              <a:schemeClr val="tx1"/>
            </a:solidFill>
          </a:ln>
        </p:spPr>
      </p:pic>
      <p:sp>
        <p:nvSpPr>
          <p:cNvPr id="54" name="Oval 53">
            <a:extLst>
              <a:ext uri="{FF2B5EF4-FFF2-40B4-BE49-F238E27FC236}">
                <a16:creationId xmlns:a16="http://schemas.microsoft.com/office/drawing/2014/main" id="{2D21F127-38A7-4F59-B2BB-B86299307C77}"/>
              </a:ext>
            </a:extLst>
          </p:cNvPr>
          <p:cNvSpPr/>
          <p:nvPr/>
        </p:nvSpPr>
        <p:spPr>
          <a:xfrm>
            <a:off x="8927504"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55" name="Oval 54">
            <a:extLst>
              <a:ext uri="{FF2B5EF4-FFF2-40B4-BE49-F238E27FC236}">
                <a16:creationId xmlns:a16="http://schemas.microsoft.com/office/drawing/2014/main" id="{79AECC97-C184-4B63-B070-314D30F91CC7}"/>
              </a:ext>
            </a:extLst>
          </p:cNvPr>
          <p:cNvSpPr/>
          <p:nvPr/>
        </p:nvSpPr>
        <p:spPr>
          <a:xfrm>
            <a:off x="9847846"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6" name="Oval 55">
            <a:extLst>
              <a:ext uri="{FF2B5EF4-FFF2-40B4-BE49-F238E27FC236}">
                <a16:creationId xmlns:a16="http://schemas.microsoft.com/office/drawing/2014/main" id="{30452450-3660-4E39-A9A6-BDE39CD93D1F}"/>
              </a:ext>
            </a:extLst>
          </p:cNvPr>
          <p:cNvSpPr/>
          <p:nvPr/>
        </p:nvSpPr>
        <p:spPr>
          <a:xfrm>
            <a:off x="9789514"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57" name="Oval 56">
            <a:extLst>
              <a:ext uri="{FF2B5EF4-FFF2-40B4-BE49-F238E27FC236}">
                <a16:creationId xmlns:a16="http://schemas.microsoft.com/office/drawing/2014/main" id="{B3868010-CBD8-42B7-98F7-AA7ABF20FDAD}"/>
              </a:ext>
            </a:extLst>
          </p:cNvPr>
          <p:cNvSpPr/>
          <p:nvPr/>
        </p:nvSpPr>
        <p:spPr>
          <a:xfrm>
            <a:off x="9931954" y="3651551"/>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58" name="Oval 57">
            <a:extLst>
              <a:ext uri="{FF2B5EF4-FFF2-40B4-BE49-F238E27FC236}">
                <a16:creationId xmlns:a16="http://schemas.microsoft.com/office/drawing/2014/main" id="{5831B505-2A57-442A-BC33-5F7AE979D707}"/>
              </a:ext>
            </a:extLst>
          </p:cNvPr>
          <p:cNvSpPr/>
          <p:nvPr/>
        </p:nvSpPr>
        <p:spPr>
          <a:xfrm>
            <a:off x="10762603"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59" name="Straight Arrow Connector 58">
            <a:extLst>
              <a:ext uri="{FF2B5EF4-FFF2-40B4-BE49-F238E27FC236}">
                <a16:creationId xmlns:a16="http://schemas.microsoft.com/office/drawing/2014/main" id="{7D9486E3-973E-4F16-A8CD-632BD60E5644}"/>
              </a:ext>
            </a:extLst>
          </p:cNvPr>
          <p:cNvCxnSpPr>
            <a:cxnSpLocks/>
          </p:cNvCxnSpPr>
          <p:nvPr/>
        </p:nvCxnSpPr>
        <p:spPr>
          <a:xfrm>
            <a:off x="10522476" y="378297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B756115-1969-4961-8004-382EF1BEE9B8}"/>
              </a:ext>
            </a:extLst>
          </p:cNvPr>
          <p:cNvSpPr txBox="1"/>
          <p:nvPr/>
        </p:nvSpPr>
        <p:spPr>
          <a:xfrm>
            <a:off x="10536669" y="358487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68" name="Oval 67">
            <a:extLst>
              <a:ext uri="{FF2B5EF4-FFF2-40B4-BE49-F238E27FC236}">
                <a16:creationId xmlns:a16="http://schemas.microsoft.com/office/drawing/2014/main" id="{D29DF7D2-120A-44B7-8783-09DE37433FFD}"/>
              </a:ext>
            </a:extLst>
          </p:cNvPr>
          <p:cNvSpPr/>
          <p:nvPr/>
        </p:nvSpPr>
        <p:spPr>
          <a:xfrm>
            <a:off x="10628534"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9" name="Oval 68">
            <a:extLst>
              <a:ext uri="{FF2B5EF4-FFF2-40B4-BE49-F238E27FC236}">
                <a16:creationId xmlns:a16="http://schemas.microsoft.com/office/drawing/2014/main" id="{4112832F-C22F-4215-896F-20FA5D284013}"/>
              </a:ext>
            </a:extLst>
          </p:cNvPr>
          <p:cNvSpPr/>
          <p:nvPr/>
        </p:nvSpPr>
        <p:spPr>
          <a:xfrm>
            <a:off x="8500395"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70" name="Oval 69">
            <a:extLst>
              <a:ext uri="{FF2B5EF4-FFF2-40B4-BE49-F238E27FC236}">
                <a16:creationId xmlns:a16="http://schemas.microsoft.com/office/drawing/2014/main" id="{1965CB0D-6EBB-4594-BC27-47D2A08A1677}"/>
              </a:ext>
            </a:extLst>
          </p:cNvPr>
          <p:cNvSpPr/>
          <p:nvPr/>
        </p:nvSpPr>
        <p:spPr>
          <a:xfrm>
            <a:off x="7083464" y="34482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71" name="Oval 70">
            <a:extLst>
              <a:ext uri="{FF2B5EF4-FFF2-40B4-BE49-F238E27FC236}">
                <a16:creationId xmlns:a16="http://schemas.microsoft.com/office/drawing/2014/main" id="{401828F9-1A1F-463C-88BC-7DE54E5842D3}"/>
              </a:ext>
            </a:extLst>
          </p:cNvPr>
          <p:cNvSpPr/>
          <p:nvPr/>
        </p:nvSpPr>
        <p:spPr>
          <a:xfrm>
            <a:off x="7213008"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72" name="Oval 71">
            <a:extLst>
              <a:ext uri="{FF2B5EF4-FFF2-40B4-BE49-F238E27FC236}">
                <a16:creationId xmlns:a16="http://schemas.microsoft.com/office/drawing/2014/main" id="{9BC57F4B-3156-4DA7-AEDD-BBBA8A7C4F36}"/>
              </a:ext>
            </a:extLst>
          </p:cNvPr>
          <p:cNvSpPr/>
          <p:nvPr/>
        </p:nvSpPr>
        <p:spPr>
          <a:xfrm>
            <a:off x="7325615"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73" name="Oval 72">
            <a:extLst>
              <a:ext uri="{FF2B5EF4-FFF2-40B4-BE49-F238E27FC236}">
                <a16:creationId xmlns:a16="http://schemas.microsoft.com/office/drawing/2014/main" id="{99E8FFCF-2485-4C83-83F3-EA9935E59BF3}"/>
              </a:ext>
            </a:extLst>
          </p:cNvPr>
          <p:cNvSpPr/>
          <p:nvPr/>
        </p:nvSpPr>
        <p:spPr>
          <a:xfrm>
            <a:off x="7816673"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74" name="Straight Arrow Connector 73">
            <a:extLst>
              <a:ext uri="{FF2B5EF4-FFF2-40B4-BE49-F238E27FC236}">
                <a16:creationId xmlns:a16="http://schemas.microsoft.com/office/drawing/2014/main" id="{5BADB9CE-606C-4ABF-BC04-1EFB8853A005}"/>
              </a:ext>
            </a:extLst>
          </p:cNvPr>
          <p:cNvCxnSpPr>
            <a:cxnSpLocks/>
          </p:cNvCxnSpPr>
          <p:nvPr/>
        </p:nvCxnSpPr>
        <p:spPr>
          <a:xfrm>
            <a:off x="9686950" y="372654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658288F2-2539-46CB-9DFC-FBCD5306D939}"/>
              </a:ext>
            </a:extLst>
          </p:cNvPr>
          <p:cNvSpPr txBox="1"/>
          <p:nvPr/>
        </p:nvSpPr>
        <p:spPr>
          <a:xfrm>
            <a:off x="9701143" y="352844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76" name="Straight Arrow Connector 75">
            <a:extLst>
              <a:ext uri="{FF2B5EF4-FFF2-40B4-BE49-F238E27FC236}">
                <a16:creationId xmlns:a16="http://schemas.microsoft.com/office/drawing/2014/main" id="{E0BA1D4E-2FA0-4B97-A0CF-56B2946F2498}"/>
              </a:ext>
            </a:extLst>
          </p:cNvPr>
          <p:cNvCxnSpPr>
            <a:cxnSpLocks/>
          </p:cNvCxnSpPr>
          <p:nvPr/>
        </p:nvCxnSpPr>
        <p:spPr>
          <a:xfrm flipV="1">
            <a:off x="9996968" y="3857405"/>
            <a:ext cx="13918" cy="19467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D14C3BED-F0F2-43C9-8B01-A1631132D43D}"/>
              </a:ext>
            </a:extLst>
          </p:cNvPr>
          <p:cNvSpPr txBox="1"/>
          <p:nvPr/>
        </p:nvSpPr>
        <p:spPr>
          <a:xfrm>
            <a:off x="9845544" y="3864747"/>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78" name="Straight Arrow Connector 77">
            <a:extLst>
              <a:ext uri="{FF2B5EF4-FFF2-40B4-BE49-F238E27FC236}">
                <a16:creationId xmlns:a16="http://schemas.microsoft.com/office/drawing/2014/main" id="{57F7789B-C685-4CD2-848B-CE4B637E5B38}"/>
              </a:ext>
            </a:extLst>
          </p:cNvPr>
          <p:cNvCxnSpPr>
            <a:cxnSpLocks/>
          </p:cNvCxnSpPr>
          <p:nvPr/>
        </p:nvCxnSpPr>
        <p:spPr>
          <a:xfrm>
            <a:off x="8269376" y="3609788"/>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0F1BE4BD-92CE-4C33-BC0B-4BA12411B44B}"/>
              </a:ext>
            </a:extLst>
          </p:cNvPr>
          <p:cNvSpPr txBox="1"/>
          <p:nvPr/>
        </p:nvSpPr>
        <p:spPr>
          <a:xfrm>
            <a:off x="8283569"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80" name="Straight Arrow Connector 79">
            <a:extLst>
              <a:ext uri="{FF2B5EF4-FFF2-40B4-BE49-F238E27FC236}">
                <a16:creationId xmlns:a16="http://schemas.microsoft.com/office/drawing/2014/main" id="{87FB3BD2-4C74-4CF6-A5C6-24DAB23D4BF7}"/>
              </a:ext>
            </a:extLst>
          </p:cNvPr>
          <p:cNvCxnSpPr>
            <a:cxnSpLocks/>
          </p:cNvCxnSpPr>
          <p:nvPr/>
        </p:nvCxnSpPr>
        <p:spPr>
          <a:xfrm flipH="1">
            <a:off x="10867664" y="3505201"/>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031F91A1-D98F-4C07-A9A2-6225E76833CA}"/>
              </a:ext>
            </a:extLst>
          </p:cNvPr>
          <p:cNvSpPr txBox="1"/>
          <p:nvPr/>
        </p:nvSpPr>
        <p:spPr>
          <a:xfrm>
            <a:off x="10744144"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82" name="Straight Arrow Connector 81">
            <a:extLst>
              <a:ext uri="{FF2B5EF4-FFF2-40B4-BE49-F238E27FC236}">
                <a16:creationId xmlns:a16="http://schemas.microsoft.com/office/drawing/2014/main" id="{6CCADCF4-BD4A-4BD6-B30B-73CB6C209E85}"/>
              </a:ext>
            </a:extLst>
          </p:cNvPr>
          <p:cNvCxnSpPr>
            <a:cxnSpLocks/>
          </p:cNvCxnSpPr>
          <p:nvPr/>
        </p:nvCxnSpPr>
        <p:spPr>
          <a:xfrm flipH="1">
            <a:off x="10026253" y="3436603"/>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3D877136-9531-4206-A892-6EA4BC1FCD48}"/>
              </a:ext>
            </a:extLst>
          </p:cNvPr>
          <p:cNvSpPr txBox="1"/>
          <p:nvPr/>
        </p:nvSpPr>
        <p:spPr>
          <a:xfrm>
            <a:off x="10038011" y="3363568"/>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84" name="TextBox 83">
            <a:extLst>
              <a:ext uri="{FF2B5EF4-FFF2-40B4-BE49-F238E27FC236}">
                <a16:creationId xmlns:a16="http://schemas.microsoft.com/office/drawing/2014/main" id="{2C95218D-7024-4AF7-8F1D-2AB6A70630B6}"/>
              </a:ext>
            </a:extLst>
          </p:cNvPr>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sp>
        <p:nvSpPr>
          <p:cNvPr id="87" name="Oval 86">
            <a:extLst>
              <a:ext uri="{FF2B5EF4-FFF2-40B4-BE49-F238E27FC236}">
                <a16:creationId xmlns:a16="http://schemas.microsoft.com/office/drawing/2014/main" id="{A842C504-4DE1-4ACA-8700-332351F88BD2}"/>
              </a:ext>
            </a:extLst>
          </p:cNvPr>
          <p:cNvSpPr/>
          <p:nvPr/>
        </p:nvSpPr>
        <p:spPr>
          <a:xfrm>
            <a:off x="9308504"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88" name="Oval 87">
            <a:extLst>
              <a:ext uri="{FF2B5EF4-FFF2-40B4-BE49-F238E27FC236}">
                <a16:creationId xmlns:a16="http://schemas.microsoft.com/office/drawing/2014/main" id="{32668501-713E-4450-BD95-95A9D4811840}"/>
              </a:ext>
            </a:extLst>
          </p:cNvPr>
          <p:cNvSpPr/>
          <p:nvPr/>
        </p:nvSpPr>
        <p:spPr>
          <a:xfrm>
            <a:off x="8577425"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89" name="Straight Arrow Connector 88">
            <a:extLst>
              <a:ext uri="{FF2B5EF4-FFF2-40B4-BE49-F238E27FC236}">
                <a16:creationId xmlns:a16="http://schemas.microsoft.com/office/drawing/2014/main" id="{96E496B0-759F-4766-9A5E-2C49416FA18E}"/>
              </a:ext>
            </a:extLst>
          </p:cNvPr>
          <p:cNvCxnSpPr>
            <a:cxnSpLocks/>
          </p:cNvCxnSpPr>
          <p:nvPr/>
        </p:nvCxnSpPr>
        <p:spPr>
          <a:xfrm>
            <a:off x="8379788" y="2224748"/>
            <a:ext cx="19001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C73E632C-FB5C-486B-932E-FA86106C557F}"/>
              </a:ext>
            </a:extLst>
          </p:cNvPr>
          <p:cNvSpPr txBox="1"/>
          <p:nvPr/>
        </p:nvSpPr>
        <p:spPr>
          <a:xfrm>
            <a:off x="8371114" y="19980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94" name="TextBox 93">
            <a:extLst>
              <a:ext uri="{FF2B5EF4-FFF2-40B4-BE49-F238E27FC236}">
                <a16:creationId xmlns:a16="http://schemas.microsoft.com/office/drawing/2014/main" id="{39D1D4D5-06B1-4809-BF18-95963A0599A1}"/>
              </a:ext>
            </a:extLst>
          </p:cNvPr>
          <p:cNvSpPr txBox="1"/>
          <p:nvPr/>
        </p:nvSpPr>
        <p:spPr>
          <a:xfrm>
            <a:off x="9851497" y="552191"/>
            <a:ext cx="526674" cy="246217"/>
          </a:xfrm>
          <a:prstGeom prst="rect">
            <a:avLst/>
          </a:prstGeom>
          <a:noFill/>
        </p:spPr>
        <p:txBody>
          <a:bodyPr wrap="square" lIns="91435" tIns="45718" rIns="91435" bIns="45718" rtlCol="0">
            <a:spAutoFit/>
          </a:bodyPr>
          <a:lstStyle/>
          <a:p>
            <a:pPr algn="ctr"/>
            <a:r>
              <a:rPr lang="en-US" sz="1000" b="1" dirty="0">
                <a:solidFill>
                  <a:schemeClr val="accent3">
                    <a:lumMod val="75000"/>
                  </a:schemeClr>
                </a:solidFill>
              </a:rPr>
              <a:t>30%</a:t>
            </a:r>
          </a:p>
        </p:txBody>
      </p:sp>
      <p:sp>
        <p:nvSpPr>
          <p:cNvPr id="98" name="Freeform 20">
            <a:extLst>
              <a:ext uri="{FF2B5EF4-FFF2-40B4-BE49-F238E27FC236}">
                <a16:creationId xmlns:a16="http://schemas.microsoft.com/office/drawing/2014/main" id="{5594526F-9B1B-46FF-84E1-EC2ACF914808}"/>
              </a:ext>
            </a:extLst>
          </p:cNvPr>
          <p:cNvSpPr/>
          <p:nvPr/>
        </p:nvSpPr>
        <p:spPr>
          <a:xfrm>
            <a:off x="9392961" y="1060450"/>
            <a:ext cx="661988" cy="1884363"/>
          </a:xfrm>
          <a:custGeom>
            <a:avLst/>
            <a:gdLst>
              <a:gd name="connsiteX0" fmla="*/ 0 w 698500"/>
              <a:gd name="connsiteY0" fmla="*/ 0 h 882650"/>
              <a:gd name="connsiteX1" fmla="*/ 12700 w 698500"/>
              <a:gd name="connsiteY1" fmla="*/ 301625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9525 w 698500"/>
              <a:gd name="connsiteY1" fmla="*/ 28575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98425 w 688975"/>
              <a:gd name="connsiteY0" fmla="*/ 0 h 866775"/>
              <a:gd name="connsiteX1" fmla="*/ 0 w 688975"/>
              <a:gd name="connsiteY1" fmla="*/ 269875 h 866775"/>
              <a:gd name="connsiteX2" fmla="*/ 685800 w 688975"/>
              <a:gd name="connsiteY2" fmla="*/ 263525 h 866775"/>
              <a:gd name="connsiteX3" fmla="*/ 688975 w 688975"/>
              <a:gd name="connsiteY3" fmla="*/ 552450 h 866775"/>
              <a:gd name="connsiteX4" fmla="*/ 9525 w 688975"/>
              <a:gd name="connsiteY4" fmla="*/ 571500 h 866775"/>
              <a:gd name="connsiteX5" fmla="*/ 12700 w 688975"/>
              <a:gd name="connsiteY5" fmla="*/ 866775 h 866775"/>
              <a:gd name="connsiteX6" fmla="*/ 12700 w 688975"/>
              <a:gd name="connsiteY6" fmla="*/ 866775 h 866775"/>
              <a:gd name="connsiteX0" fmla="*/ 0 w 695325"/>
              <a:gd name="connsiteY0" fmla="*/ 0 h 873125"/>
              <a:gd name="connsiteX1" fmla="*/ 6350 w 695325"/>
              <a:gd name="connsiteY1" fmla="*/ 276225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95325"/>
              <a:gd name="connsiteY0" fmla="*/ 0 h 873125"/>
              <a:gd name="connsiteX1" fmla="*/ 0 w 695325"/>
              <a:gd name="connsiteY1" fmla="*/ 285750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95325"/>
              <a:gd name="connsiteY0" fmla="*/ 0 h 873125"/>
              <a:gd name="connsiteX1" fmla="*/ 0 w 695325"/>
              <a:gd name="connsiteY1" fmla="*/ 285750 h 873125"/>
              <a:gd name="connsiteX2" fmla="*/ 654050 w 695325"/>
              <a:gd name="connsiteY2" fmla="*/ 274637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54141"/>
              <a:gd name="connsiteY0" fmla="*/ 0 h 873125"/>
              <a:gd name="connsiteX1" fmla="*/ 0 w 654141"/>
              <a:gd name="connsiteY1" fmla="*/ 285750 h 873125"/>
              <a:gd name="connsiteX2" fmla="*/ 654050 w 654141"/>
              <a:gd name="connsiteY2" fmla="*/ 274637 h 873125"/>
              <a:gd name="connsiteX3" fmla="*/ 647700 w 654141"/>
              <a:gd name="connsiteY3" fmla="*/ 563562 h 873125"/>
              <a:gd name="connsiteX4" fmla="*/ 15875 w 654141"/>
              <a:gd name="connsiteY4" fmla="*/ 577850 h 873125"/>
              <a:gd name="connsiteX5" fmla="*/ 19050 w 654141"/>
              <a:gd name="connsiteY5" fmla="*/ 873125 h 873125"/>
              <a:gd name="connsiteX6" fmla="*/ 19050 w 654141"/>
              <a:gd name="connsiteY6" fmla="*/ 873125 h 873125"/>
              <a:gd name="connsiteX0" fmla="*/ 0 w 657225"/>
              <a:gd name="connsiteY0" fmla="*/ 0 h 873125"/>
              <a:gd name="connsiteX1" fmla="*/ 0 w 657225"/>
              <a:gd name="connsiteY1" fmla="*/ 285750 h 873125"/>
              <a:gd name="connsiteX2" fmla="*/ 654050 w 657225"/>
              <a:gd name="connsiteY2" fmla="*/ 274637 h 873125"/>
              <a:gd name="connsiteX3" fmla="*/ 657225 w 657225"/>
              <a:gd name="connsiteY3" fmla="*/ 563562 h 873125"/>
              <a:gd name="connsiteX4" fmla="*/ 15875 w 657225"/>
              <a:gd name="connsiteY4" fmla="*/ 577850 h 873125"/>
              <a:gd name="connsiteX5" fmla="*/ 19050 w 657225"/>
              <a:gd name="connsiteY5" fmla="*/ 873125 h 873125"/>
              <a:gd name="connsiteX6" fmla="*/ 19050 w 657225"/>
              <a:gd name="connsiteY6" fmla="*/ 873125 h 873125"/>
              <a:gd name="connsiteX0" fmla="*/ 0 w 657225"/>
              <a:gd name="connsiteY0" fmla="*/ 0 h 1744663"/>
              <a:gd name="connsiteX1" fmla="*/ 0 w 657225"/>
              <a:gd name="connsiteY1" fmla="*/ 285750 h 1744663"/>
              <a:gd name="connsiteX2" fmla="*/ 654050 w 657225"/>
              <a:gd name="connsiteY2" fmla="*/ 274637 h 1744663"/>
              <a:gd name="connsiteX3" fmla="*/ 657225 w 657225"/>
              <a:gd name="connsiteY3" fmla="*/ 563562 h 1744663"/>
              <a:gd name="connsiteX4" fmla="*/ 15875 w 657225"/>
              <a:gd name="connsiteY4" fmla="*/ 577850 h 1744663"/>
              <a:gd name="connsiteX5" fmla="*/ 19050 w 657225"/>
              <a:gd name="connsiteY5" fmla="*/ 873125 h 1744663"/>
              <a:gd name="connsiteX6" fmla="*/ 19050 w 657225"/>
              <a:gd name="connsiteY6" fmla="*/ 1744663 h 1744663"/>
              <a:gd name="connsiteX0" fmla="*/ 0 w 657225"/>
              <a:gd name="connsiteY0" fmla="*/ 0 h 1884363"/>
              <a:gd name="connsiteX1" fmla="*/ 0 w 657225"/>
              <a:gd name="connsiteY1" fmla="*/ 285750 h 1884363"/>
              <a:gd name="connsiteX2" fmla="*/ 654050 w 657225"/>
              <a:gd name="connsiteY2" fmla="*/ 274637 h 1884363"/>
              <a:gd name="connsiteX3" fmla="*/ 657225 w 657225"/>
              <a:gd name="connsiteY3" fmla="*/ 563562 h 1884363"/>
              <a:gd name="connsiteX4" fmla="*/ 15875 w 657225"/>
              <a:gd name="connsiteY4" fmla="*/ 577850 h 1884363"/>
              <a:gd name="connsiteX5" fmla="*/ 19050 w 657225"/>
              <a:gd name="connsiteY5" fmla="*/ 873125 h 1884363"/>
              <a:gd name="connsiteX6" fmla="*/ 19050 w 657225"/>
              <a:gd name="connsiteY6" fmla="*/ 1884363 h 1884363"/>
              <a:gd name="connsiteX0" fmla="*/ 0 w 668397"/>
              <a:gd name="connsiteY0" fmla="*/ 0 h 1884363"/>
              <a:gd name="connsiteX1" fmla="*/ 0 w 668397"/>
              <a:gd name="connsiteY1" fmla="*/ 285750 h 1884363"/>
              <a:gd name="connsiteX2" fmla="*/ 668337 w 668397"/>
              <a:gd name="connsiteY2" fmla="*/ 274637 h 1884363"/>
              <a:gd name="connsiteX3" fmla="*/ 657225 w 668397"/>
              <a:gd name="connsiteY3" fmla="*/ 563562 h 1884363"/>
              <a:gd name="connsiteX4" fmla="*/ 15875 w 668397"/>
              <a:gd name="connsiteY4" fmla="*/ 577850 h 1884363"/>
              <a:gd name="connsiteX5" fmla="*/ 19050 w 668397"/>
              <a:gd name="connsiteY5" fmla="*/ 873125 h 1884363"/>
              <a:gd name="connsiteX6" fmla="*/ 19050 w 668397"/>
              <a:gd name="connsiteY6" fmla="*/ 1884363 h 1884363"/>
              <a:gd name="connsiteX0" fmla="*/ 0 w 671513"/>
              <a:gd name="connsiteY0" fmla="*/ 0 h 1884363"/>
              <a:gd name="connsiteX1" fmla="*/ 0 w 671513"/>
              <a:gd name="connsiteY1" fmla="*/ 285750 h 1884363"/>
              <a:gd name="connsiteX2" fmla="*/ 668337 w 671513"/>
              <a:gd name="connsiteY2" fmla="*/ 274637 h 1884363"/>
              <a:gd name="connsiteX3" fmla="*/ 671513 w 671513"/>
              <a:gd name="connsiteY3" fmla="*/ 563562 h 1884363"/>
              <a:gd name="connsiteX4" fmla="*/ 15875 w 671513"/>
              <a:gd name="connsiteY4" fmla="*/ 577850 h 1884363"/>
              <a:gd name="connsiteX5" fmla="*/ 19050 w 671513"/>
              <a:gd name="connsiteY5" fmla="*/ 873125 h 1884363"/>
              <a:gd name="connsiteX6" fmla="*/ 19050 w 671513"/>
              <a:gd name="connsiteY6" fmla="*/ 1884363 h 1884363"/>
              <a:gd name="connsiteX0" fmla="*/ 0 w 668428"/>
              <a:gd name="connsiteY0" fmla="*/ 0 h 1884363"/>
              <a:gd name="connsiteX1" fmla="*/ 0 w 668428"/>
              <a:gd name="connsiteY1" fmla="*/ 285750 h 1884363"/>
              <a:gd name="connsiteX2" fmla="*/ 668337 w 668428"/>
              <a:gd name="connsiteY2" fmla="*/ 274637 h 1884363"/>
              <a:gd name="connsiteX3" fmla="*/ 661988 w 668428"/>
              <a:gd name="connsiteY3" fmla="*/ 563562 h 1884363"/>
              <a:gd name="connsiteX4" fmla="*/ 15875 w 668428"/>
              <a:gd name="connsiteY4" fmla="*/ 577850 h 1884363"/>
              <a:gd name="connsiteX5" fmla="*/ 19050 w 668428"/>
              <a:gd name="connsiteY5" fmla="*/ 873125 h 1884363"/>
              <a:gd name="connsiteX6" fmla="*/ 19050 w 668428"/>
              <a:gd name="connsiteY6" fmla="*/ 1884363 h 1884363"/>
              <a:gd name="connsiteX0" fmla="*/ 0 w 661988"/>
              <a:gd name="connsiteY0" fmla="*/ 0 h 1884363"/>
              <a:gd name="connsiteX1" fmla="*/ 0 w 661988"/>
              <a:gd name="connsiteY1" fmla="*/ 285750 h 1884363"/>
              <a:gd name="connsiteX2" fmla="*/ 649287 w 661988"/>
              <a:gd name="connsiteY2" fmla="*/ 269874 h 1884363"/>
              <a:gd name="connsiteX3" fmla="*/ 661988 w 661988"/>
              <a:gd name="connsiteY3" fmla="*/ 563562 h 1884363"/>
              <a:gd name="connsiteX4" fmla="*/ 15875 w 661988"/>
              <a:gd name="connsiteY4" fmla="*/ 577850 h 1884363"/>
              <a:gd name="connsiteX5" fmla="*/ 19050 w 661988"/>
              <a:gd name="connsiteY5" fmla="*/ 873125 h 1884363"/>
              <a:gd name="connsiteX6" fmla="*/ 19050 w 661988"/>
              <a:gd name="connsiteY6" fmla="*/ 1884363 h 1884363"/>
              <a:gd name="connsiteX0" fmla="*/ 0 w 668428"/>
              <a:gd name="connsiteY0" fmla="*/ 0 h 1884363"/>
              <a:gd name="connsiteX1" fmla="*/ 0 w 668428"/>
              <a:gd name="connsiteY1" fmla="*/ 285750 h 1884363"/>
              <a:gd name="connsiteX2" fmla="*/ 668337 w 668428"/>
              <a:gd name="connsiteY2" fmla="*/ 269874 h 1884363"/>
              <a:gd name="connsiteX3" fmla="*/ 661988 w 668428"/>
              <a:gd name="connsiteY3" fmla="*/ 563562 h 1884363"/>
              <a:gd name="connsiteX4" fmla="*/ 15875 w 668428"/>
              <a:gd name="connsiteY4" fmla="*/ 577850 h 1884363"/>
              <a:gd name="connsiteX5" fmla="*/ 19050 w 668428"/>
              <a:gd name="connsiteY5" fmla="*/ 873125 h 1884363"/>
              <a:gd name="connsiteX6" fmla="*/ 19050 w 668428"/>
              <a:gd name="connsiteY6" fmla="*/ 1884363 h 1884363"/>
              <a:gd name="connsiteX0" fmla="*/ 0 w 661988"/>
              <a:gd name="connsiteY0" fmla="*/ 0 h 1884363"/>
              <a:gd name="connsiteX1" fmla="*/ 0 w 661988"/>
              <a:gd name="connsiteY1" fmla="*/ 285750 h 1884363"/>
              <a:gd name="connsiteX2" fmla="*/ 654049 w 661988"/>
              <a:gd name="connsiteY2" fmla="*/ 269874 h 1884363"/>
              <a:gd name="connsiteX3" fmla="*/ 661988 w 661988"/>
              <a:gd name="connsiteY3" fmla="*/ 563562 h 1884363"/>
              <a:gd name="connsiteX4" fmla="*/ 15875 w 661988"/>
              <a:gd name="connsiteY4" fmla="*/ 577850 h 1884363"/>
              <a:gd name="connsiteX5" fmla="*/ 19050 w 661988"/>
              <a:gd name="connsiteY5" fmla="*/ 873125 h 1884363"/>
              <a:gd name="connsiteX6" fmla="*/ 19050 w 661988"/>
              <a:gd name="connsiteY6" fmla="*/ 1884363 h 1884363"/>
              <a:gd name="connsiteX0" fmla="*/ 0 w 661988"/>
              <a:gd name="connsiteY0" fmla="*/ 0 h 1884363"/>
              <a:gd name="connsiteX1" fmla="*/ 0 w 661988"/>
              <a:gd name="connsiteY1" fmla="*/ 285750 h 1884363"/>
              <a:gd name="connsiteX2" fmla="*/ 658812 w 661988"/>
              <a:gd name="connsiteY2" fmla="*/ 269874 h 1884363"/>
              <a:gd name="connsiteX3" fmla="*/ 661988 w 661988"/>
              <a:gd name="connsiteY3" fmla="*/ 563562 h 1884363"/>
              <a:gd name="connsiteX4" fmla="*/ 15875 w 661988"/>
              <a:gd name="connsiteY4" fmla="*/ 577850 h 1884363"/>
              <a:gd name="connsiteX5" fmla="*/ 19050 w 661988"/>
              <a:gd name="connsiteY5" fmla="*/ 873125 h 1884363"/>
              <a:gd name="connsiteX6" fmla="*/ 19050 w 661988"/>
              <a:gd name="connsiteY6" fmla="*/ 1884363 h 188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988" h="1884363">
                <a:moveTo>
                  <a:pt x="0" y="0"/>
                </a:moveTo>
                <a:lnTo>
                  <a:pt x="0" y="285750"/>
                </a:lnTo>
                <a:lnTo>
                  <a:pt x="658812" y="269874"/>
                </a:lnTo>
                <a:cubicBezTo>
                  <a:pt x="659870" y="363007"/>
                  <a:pt x="660930" y="470429"/>
                  <a:pt x="661988" y="563562"/>
                </a:cubicBezTo>
                <a:lnTo>
                  <a:pt x="15875" y="577850"/>
                </a:lnTo>
                <a:cubicBezTo>
                  <a:pt x="16933" y="676275"/>
                  <a:pt x="17992" y="774700"/>
                  <a:pt x="19050" y="873125"/>
                </a:cubicBezTo>
                <a:lnTo>
                  <a:pt x="19050" y="1884363"/>
                </a:lnTo>
              </a:path>
            </a:pathLst>
          </a:cu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9" name="Freeform: Shape 98">
            <a:extLst>
              <a:ext uri="{FF2B5EF4-FFF2-40B4-BE49-F238E27FC236}">
                <a16:creationId xmlns:a16="http://schemas.microsoft.com/office/drawing/2014/main" id="{35AC71B6-F7E6-42BF-A034-C0A6E8B865AA}"/>
              </a:ext>
            </a:extLst>
          </p:cNvPr>
          <p:cNvSpPr/>
          <p:nvPr/>
        </p:nvSpPr>
        <p:spPr>
          <a:xfrm>
            <a:off x="9432130" y="1062038"/>
            <a:ext cx="1945481" cy="245269"/>
          </a:xfrm>
          <a:custGeom>
            <a:avLst/>
            <a:gdLst>
              <a:gd name="connsiteX0" fmla="*/ 0 w 800100"/>
              <a:gd name="connsiteY0" fmla="*/ 0 h 238125"/>
              <a:gd name="connsiteX1" fmla="*/ 9525 w 800100"/>
              <a:gd name="connsiteY1" fmla="*/ 238125 h 238125"/>
              <a:gd name="connsiteX2" fmla="*/ 800100 w 800100"/>
              <a:gd name="connsiteY2" fmla="*/ 228600 h 238125"/>
              <a:gd name="connsiteX0" fmla="*/ 30957 w 790575"/>
              <a:gd name="connsiteY0" fmla="*/ 0 h 238125"/>
              <a:gd name="connsiteX1" fmla="*/ 0 w 790575"/>
              <a:gd name="connsiteY1" fmla="*/ 238125 h 238125"/>
              <a:gd name="connsiteX2" fmla="*/ 790575 w 790575"/>
              <a:gd name="connsiteY2" fmla="*/ 228600 h 238125"/>
              <a:gd name="connsiteX0" fmla="*/ 0 w 797718"/>
              <a:gd name="connsiteY0" fmla="*/ 0 h 238125"/>
              <a:gd name="connsiteX1" fmla="*/ 7143 w 797718"/>
              <a:gd name="connsiteY1" fmla="*/ 238125 h 238125"/>
              <a:gd name="connsiteX2" fmla="*/ 797718 w 797718"/>
              <a:gd name="connsiteY2" fmla="*/ 228600 h 238125"/>
              <a:gd name="connsiteX0" fmla="*/ 1 w 797719"/>
              <a:gd name="connsiteY0" fmla="*/ 0 h 245269"/>
              <a:gd name="connsiteX1" fmla="*/ 0 w 797719"/>
              <a:gd name="connsiteY1" fmla="*/ 245269 h 245269"/>
              <a:gd name="connsiteX2" fmla="*/ 797719 w 797719"/>
              <a:gd name="connsiteY2" fmla="*/ 228600 h 245269"/>
              <a:gd name="connsiteX0" fmla="*/ 1 w 2383631"/>
              <a:gd name="connsiteY0" fmla="*/ 0 h 245269"/>
              <a:gd name="connsiteX1" fmla="*/ 0 w 2383631"/>
              <a:gd name="connsiteY1" fmla="*/ 245269 h 245269"/>
              <a:gd name="connsiteX2" fmla="*/ 2383631 w 2383631"/>
              <a:gd name="connsiteY2" fmla="*/ 214313 h 245269"/>
              <a:gd name="connsiteX0" fmla="*/ 1 w 1945481"/>
              <a:gd name="connsiteY0" fmla="*/ 0 h 245269"/>
              <a:gd name="connsiteX1" fmla="*/ 0 w 1945481"/>
              <a:gd name="connsiteY1" fmla="*/ 245269 h 245269"/>
              <a:gd name="connsiteX2" fmla="*/ 1945481 w 1945481"/>
              <a:gd name="connsiteY2" fmla="*/ 219075 h 245269"/>
            </a:gdLst>
            <a:ahLst/>
            <a:cxnLst>
              <a:cxn ang="0">
                <a:pos x="connsiteX0" y="connsiteY0"/>
              </a:cxn>
              <a:cxn ang="0">
                <a:pos x="connsiteX1" y="connsiteY1"/>
              </a:cxn>
              <a:cxn ang="0">
                <a:pos x="connsiteX2" y="connsiteY2"/>
              </a:cxn>
            </a:cxnLst>
            <a:rect l="l" t="t" r="r" b="b"/>
            <a:pathLst>
              <a:path w="1945481" h="245269">
                <a:moveTo>
                  <a:pt x="1" y="0"/>
                </a:moveTo>
                <a:cubicBezTo>
                  <a:pt x="1" y="81756"/>
                  <a:pt x="0" y="163513"/>
                  <a:pt x="0" y="245269"/>
                </a:cubicBezTo>
                <a:lnTo>
                  <a:pt x="1945481" y="219075"/>
                </a:lnTo>
              </a:path>
            </a:pathLst>
          </a:custGeom>
          <a:ln w="38100">
            <a:solidFill>
              <a:schemeClr val="accent6">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100" name="Group 99">
            <a:extLst>
              <a:ext uri="{FF2B5EF4-FFF2-40B4-BE49-F238E27FC236}">
                <a16:creationId xmlns:a16="http://schemas.microsoft.com/office/drawing/2014/main" id="{BD107087-16B1-461E-82ED-8C6151C90D96}"/>
              </a:ext>
            </a:extLst>
          </p:cNvPr>
          <p:cNvGrpSpPr/>
          <p:nvPr/>
        </p:nvGrpSpPr>
        <p:grpSpPr>
          <a:xfrm>
            <a:off x="10874437" y="1035844"/>
            <a:ext cx="503174" cy="2247335"/>
            <a:chOff x="10874437" y="1035844"/>
            <a:chExt cx="503174" cy="2247335"/>
          </a:xfrm>
        </p:grpSpPr>
        <p:cxnSp>
          <p:nvCxnSpPr>
            <p:cNvPr id="126" name="Straight Connector 125">
              <a:extLst>
                <a:ext uri="{FF2B5EF4-FFF2-40B4-BE49-F238E27FC236}">
                  <a16:creationId xmlns:a16="http://schemas.microsoft.com/office/drawing/2014/main" id="{2BE5E16F-8F3E-4272-9833-2A2DFE052FB6}"/>
                </a:ext>
              </a:extLst>
            </p:cNvPr>
            <p:cNvCxnSpPr>
              <a:cxnSpLocks/>
            </p:cNvCxnSpPr>
            <p:nvPr/>
          </p:nvCxnSpPr>
          <p:spPr>
            <a:xfrm flipH="1" flipV="1">
              <a:off x="10874437" y="3252368"/>
              <a:ext cx="479363" cy="30811"/>
            </a:xfrm>
            <a:prstGeom prst="line">
              <a:avLst/>
            </a:prstGeom>
            <a:ln w="381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91A476CC-D6CF-418B-9D43-3EFA5D2B8510}"/>
                </a:ext>
              </a:extLst>
            </p:cNvPr>
            <p:cNvCxnSpPr>
              <a:cxnSpLocks/>
            </p:cNvCxnSpPr>
            <p:nvPr/>
          </p:nvCxnSpPr>
          <p:spPr>
            <a:xfrm flipH="1">
              <a:off x="10919789" y="1904255"/>
              <a:ext cx="457822" cy="5611"/>
            </a:xfrm>
            <a:prstGeom prst="line">
              <a:avLst/>
            </a:prstGeom>
            <a:ln w="381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014C9DB-9271-4EF7-AFFA-837E552C78F5}"/>
                </a:ext>
              </a:extLst>
            </p:cNvPr>
            <p:cNvCxnSpPr>
              <a:cxnSpLocks/>
            </p:cNvCxnSpPr>
            <p:nvPr/>
          </p:nvCxnSpPr>
          <p:spPr>
            <a:xfrm flipH="1">
              <a:off x="10919788" y="2187948"/>
              <a:ext cx="457823" cy="5611"/>
            </a:xfrm>
            <a:prstGeom prst="line">
              <a:avLst/>
            </a:prstGeom>
            <a:ln w="381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F1862D1-1CB7-408B-BCBB-0E4CF943DD56}"/>
                </a:ext>
              </a:extLst>
            </p:cNvPr>
            <p:cNvCxnSpPr>
              <a:cxnSpLocks/>
              <a:endCxn id="131" idx="1"/>
            </p:cNvCxnSpPr>
            <p:nvPr/>
          </p:nvCxnSpPr>
          <p:spPr>
            <a:xfrm flipH="1">
              <a:off x="10932319" y="2767012"/>
              <a:ext cx="445292" cy="0"/>
            </a:xfrm>
            <a:prstGeom prst="line">
              <a:avLst/>
            </a:prstGeom>
            <a:ln w="381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sp>
          <p:nvSpPr>
            <p:cNvPr id="131" name="Freeform: Shape 130">
              <a:extLst>
                <a:ext uri="{FF2B5EF4-FFF2-40B4-BE49-F238E27FC236}">
                  <a16:creationId xmlns:a16="http://schemas.microsoft.com/office/drawing/2014/main" id="{6F0F1FBA-E6C7-4C13-AD68-C3CD0F7C3999}"/>
                </a:ext>
              </a:extLst>
            </p:cNvPr>
            <p:cNvSpPr/>
            <p:nvPr/>
          </p:nvSpPr>
          <p:spPr>
            <a:xfrm>
              <a:off x="10894219" y="1035844"/>
              <a:ext cx="38100" cy="2209800"/>
            </a:xfrm>
            <a:custGeom>
              <a:avLst/>
              <a:gdLst>
                <a:gd name="connsiteX0" fmla="*/ 0 w 35719"/>
                <a:gd name="connsiteY0" fmla="*/ 0 h 1600200"/>
                <a:gd name="connsiteX1" fmla="*/ 35719 w 35719"/>
                <a:gd name="connsiteY1" fmla="*/ 1452562 h 1600200"/>
                <a:gd name="connsiteX2" fmla="*/ 30957 w 35719"/>
                <a:gd name="connsiteY2" fmla="*/ 1600200 h 1600200"/>
                <a:gd name="connsiteX0" fmla="*/ 4762 w 40481"/>
                <a:gd name="connsiteY0" fmla="*/ 0 h 2209800"/>
                <a:gd name="connsiteX1" fmla="*/ 40481 w 40481"/>
                <a:gd name="connsiteY1" fmla="*/ 1452562 h 2209800"/>
                <a:gd name="connsiteX2" fmla="*/ 0 w 40481"/>
                <a:gd name="connsiteY2" fmla="*/ 2209800 h 2209800"/>
                <a:gd name="connsiteX0" fmla="*/ 4762 w 30956"/>
                <a:gd name="connsiteY0" fmla="*/ 0 h 2209800"/>
                <a:gd name="connsiteX1" fmla="*/ 30956 w 30956"/>
                <a:gd name="connsiteY1" fmla="*/ 1733549 h 2209800"/>
                <a:gd name="connsiteX2" fmla="*/ 0 w 30956"/>
                <a:gd name="connsiteY2" fmla="*/ 2209800 h 2209800"/>
                <a:gd name="connsiteX0" fmla="*/ 4762 w 38100"/>
                <a:gd name="connsiteY0" fmla="*/ 0 h 2209800"/>
                <a:gd name="connsiteX1" fmla="*/ 38100 w 38100"/>
                <a:gd name="connsiteY1" fmla="*/ 1731168 h 2209800"/>
                <a:gd name="connsiteX2" fmla="*/ 0 w 38100"/>
                <a:gd name="connsiteY2" fmla="*/ 2209800 h 2209800"/>
                <a:gd name="connsiteX0" fmla="*/ 14287 w 38100"/>
                <a:gd name="connsiteY0" fmla="*/ 0 h 2209800"/>
                <a:gd name="connsiteX1" fmla="*/ 38100 w 38100"/>
                <a:gd name="connsiteY1" fmla="*/ 1731168 h 2209800"/>
                <a:gd name="connsiteX2" fmla="*/ 0 w 38100"/>
                <a:gd name="connsiteY2" fmla="*/ 2209800 h 2209800"/>
              </a:gdLst>
              <a:ahLst/>
              <a:cxnLst>
                <a:cxn ang="0">
                  <a:pos x="connsiteX0" y="connsiteY0"/>
                </a:cxn>
                <a:cxn ang="0">
                  <a:pos x="connsiteX1" y="connsiteY1"/>
                </a:cxn>
                <a:cxn ang="0">
                  <a:pos x="connsiteX2" y="connsiteY2"/>
                </a:cxn>
              </a:cxnLst>
              <a:rect l="l" t="t" r="r" b="b"/>
              <a:pathLst>
                <a:path w="38100" h="2209800">
                  <a:moveTo>
                    <a:pt x="14287" y="0"/>
                  </a:moveTo>
                  <a:lnTo>
                    <a:pt x="38100" y="1731168"/>
                  </a:lnTo>
                  <a:lnTo>
                    <a:pt x="0" y="2209800"/>
                  </a:lnTo>
                </a:path>
              </a:pathLst>
            </a:cu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1" name="Group 100">
            <a:extLst>
              <a:ext uri="{FF2B5EF4-FFF2-40B4-BE49-F238E27FC236}">
                <a16:creationId xmlns:a16="http://schemas.microsoft.com/office/drawing/2014/main" id="{ADD5A419-47E4-4A8A-8CCE-D361046DEFD5}"/>
              </a:ext>
            </a:extLst>
          </p:cNvPr>
          <p:cNvGrpSpPr/>
          <p:nvPr/>
        </p:nvGrpSpPr>
        <p:grpSpPr>
          <a:xfrm>
            <a:off x="9334539" y="1379804"/>
            <a:ext cx="137160" cy="137160"/>
            <a:chOff x="8667554" y="1554480"/>
            <a:chExt cx="163613" cy="163613"/>
          </a:xfrm>
        </p:grpSpPr>
        <p:sp>
          <p:nvSpPr>
            <p:cNvPr id="124" name="Oval 123">
              <a:extLst>
                <a:ext uri="{FF2B5EF4-FFF2-40B4-BE49-F238E27FC236}">
                  <a16:creationId xmlns:a16="http://schemas.microsoft.com/office/drawing/2014/main" id="{97607AD7-05CC-4C01-B13A-87824198FCFD}"/>
                </a:ext>
              </a:extLst>
            </p:cNvPr>
            <p:cNvSpPr/>
            <p:nvPr/>
          </p:nvSpPr>
          <p:spPr>
            <a:xfrm>
              <a:off x="8667554" y="1554480"/>
              <a:ext cx="163613" cy="163613"/>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a:extLst>
                <a:ext uri="{FF2B5EF4-FFF2-40B4-BE49-F238E27FC236}">
                  <a16:creationId xmlns:a16="http://schemas.microsoft.com/office/drawing/2014/main" id="{DC2D7551-0201-41FA-A089-1647425551BF}"/>
                </a:ext>
              </a:extLst>
            </p:cNvPr>
            <p:cNvCxnSpPr>
              <a:stCxn id="124" idx="1"/>
              <a:endCxn id="124" idx="5"/>
            </p:cNvCxnSpPr>
            <p:nvPr/>
          </p:nvCxnSpPr>
          <p:spPr>
            <a:xfrm>
              <a:off x="8691515" y="1578441"/>
              <a:ext cx="115691" cy="11569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102" name="Straight Arrow Connector 101">
            <a:extLst>
              <a:ext uri="{FF2B5EF4-FFF2-40B4-BE49-F238E27FC236}">
                <a16:creationId xmlns:a16="http://schemas.microsoft.com/office/drawing/2014/main" id="{58A9120E-BBE7-49DE-82AF-E5D8308CCC9C}"/>
              </a:ext>
            </a:extLst>
          </p:cNvPr>
          <p:cNvCxnSpPr>
            <a:cxnSpLocks/>
          </p:cNvCxnSpPr>
          <p:nvPr/>
        </p:nvCxnSpPr>
        <p:spPr>
          <a:xfrm flipH="1">
            <a:off x="9243565" y="1643770"/>
            <a:ext cx="156380" cy="0"/>
          </a:xfrm>
          <a:prstGeom prst="straightConnector1">
            <a:avLst/>
          </a:pr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3A016DA5-E121-47B5-AEBA-6ED439516063}"/>
              </a:ext>
            </a:extLst>
          </p:cNvPr>
          <p:cNvCxnSpPr>
            <a:cxnSpLocks/>
          </p:cNvCxnSpPr>
          <p:nvPr/>
        </p:nvCxnSpPr>
        <p:spPr>
          <a:xfrm flipH="1">
            <a:off x="9243565" y="2513876"/>
            <a:ext cx="171408" cy="0"/>
          </a:xfrm>
          <a:prstGeom prst="straightConnector1">
            <a:avLst/>
          </a:pr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52FDCCFD-DDCA-4B14-8E0C-609208A320B8}"/>
              </a:ext>
            </a:extLst>
          </p:cNvPr>
          <p:cNvSpPr/>
          <p:nvPr/>
        </p:nvSpPr>
        <p:spPr>
          <a:xfrm>
            <a:off x="9326484"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105" name="Freeform: Shape 104">
            <a:extLst>
              <a:ext uri="{FF2B5EF4-FFF2-40B4-BE49-F238E27FC236}">
                <a16:creationId xmlns:a16="http://schemas.microsoft.com/office/drawing/2014/main" id="{D0D83635-3D70-4054-AC93-E5F3C6446E0D}"/>
              </a:ext>
            </a:extLst>
          </p:cNvPr>
          <p:cNvSpPr/>
          <p:nvPr/>
        </p:nvSpPr>
        <p:spPr>
          <a:xfrm>
            <a:off x="9410701" y="2219325"/>
            <a:ext cx="376238" cy="147638"/>
          </a:xfrm>
          <a:custGeom>
            <a:avLst/>
            <a:gdLst>
              <a:gd name="connsiteX0" fmla="*/ 0 w 385763"/>
              <a:gd name="connsiteY0" fmla="*/ 0 h 152400"/>
              <a:gd name="connsiteX1" fmla="*/ 385763 w 385763"/>
              <a:gd name="connsiteY1" fmla="*/ 4762 h 152400"/>
              <a:gd name="connsiteX2" fmla="*/ 381000 w 385763"/>
              <a:gd name="connsiteY2" fmla="*/ 152400 h 152400"/>
              <a:gd name="connsiteX0" fmla="*/ 0 w 376238"/>
              <a:gd name="connsiteY0" fmla="*/ 2382 h 147638"/>
              <a:gd name="connsiteX1" fmla="*/ 376238 w 376238"/>
              <a:gd name="connsiteY1" fmla="*/ 0 h 147638"/>
              <a:gd name="connsiteX2" fmla="*/ 371475 w 376238"/>
              <a:gd name="connsiteY2" fmla="*/ 147638 h 147638"/>
              <a:gd name="connsiteX0" fmla="*/ 0 w 376238"/>
              <a:gd name="connsiteY0" fmla="*/ 2382 h 147638"/>
              <a:gd name="connsiteX1" fmla="*/ 376238 w 376238"/>
              <a:gd name="connsiteY1" fmla="*/ 0 h 147638"/>
              <a:gd name="connsiteX2" fmla="*/ 376237 w 376238"/>
              <a:gd name="connsiteY2" fmla="*/ 147638 h 147638"/>
            </a:gdLst>
            <a:ahLst/>
            <a:cxnLst>
              <a:cxn ang="0">
                <a:pos x="connsiteX0" y="connsiteY0"/>
              </a:cxn>
              <a:cxn ang="0">
                <a:pos x="connsiteX1" y="connsiteY1"/>
              </a:cxn>
              <a:cxn ang="0">
                <a:pos x="connsiteX2" y="connsiteY2"/>
              </a:cxn>
            </a:cxnLst>
            <a:rect l="l" t="t" r="r" b="b"/>
            <a:pathLst>
              <a:path w="376238" h="147638">
                <a:moveTo>
                  <a:pt x="0" y="2382"/>
                </a:moveTo>
                <a:lnTo>
                  <a:pt x="376238" y="0"/>
                </a:lnTo>
                <a:cubicBezTo>
                  <a:pt x="376238" y="49213"/>
                  <a:pt x="376237" y="98425"/>
                  <a:pt x="376237" y="147638"/>
                </a:cubicBezTo>
              </a:path>
            </a:pathLst>
          </a:cu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06" name="Freeform: Shape 105">
            <a:extLst>
              <a:ext uri="{FF2B5EF4-FFF2-40B4-BE49-F238E27FC236}">
                <a16:creationId xmlns:a16="http://schemas.microsoft.com/office/drawing/2014/main" id="{3213A963-148C-4BCE-BC0F-46BF4AB23952}"/>
              </a:ext>
            </a:extLst>
          </p:cNvPr>
          <p:cNvSpPr/>
          <p:nvPr/>
        </p:nvSpPr>
        <p:spPr>
          <a:xfrm>
            <a:off x="9410700" y="1785938"/>
            <a:ext cx="152400" cy="145256"/>
          </a:xfrm>
          <a:custGeom>
            <a:avLst/>
            <a:gdLst>
              <a:gd name="connsiteX0" fmla="*/ 0 w 152400"/>
              <a:gd name="connsiteY0" fmla="*/ 145256 h 147637"/>
              <a:gd name="connsiteX1" fmla="*/ 152400 w 152400"/>
              <a:gd name="connsiteY1" fmla="*/ 147637 h 147637"/>
              <a:gd name="connsiteX2" fmla="*/ 147638 w 152400"/>
              <a:gd name="connsiteY2" fmla="*/ 0 h 147637"/>
              <a:gd name="connsiteX0" fmla="*/ 0 w 152400"/>
              <a:gd name="connsiteY0" fmla="*/ 145256 h 145256"/>
              <a:gd name="connsiteX1" fmla="*/ 152400 w 152400"/>
              <a:gd name="connsiteY1" fmla="*/ 142875 h 145256"/>
              <a:gd name="connsiteX2" fmla="*/ 147638 w 152400"/>
              <a:gd name="connsiteY2" fmla="*/ 0 h 145256"/>
            </a:gdLst>
            <a:ahLst/>
            <a:cxnLst>
              <a:cxn ang="0">
                <a:pos x="connsiteX0" y="connsiteY0"/>
              </a:cxn>
              <a:cxn ang="0">
                <a:pos x="connsiteX1" y="connsiteY1"/>
              </a:cxn>
              <a:cxn ang="0">
                <a:pos x="connsiteX2" y="connsiteY2"/>
              </a:cxn>
            </a:cxnLst>
            <a:rect l="l" t="t" r="r" b="b"/>
            <a:pathLst>
              <a:path w="152400" h="145256">
                <a:moveTo>
                  <a:pt x="0" y="145256"/>
                </a:moveTo>
                <a:lnTo>
                  <a:pt x="152400" y="142875"/>
                </a:lnTo>
                <a:lnTo>
                  <a:pt x="147638" y="0"/>
                </a:lnTo>
              </a:path>
            </a:pathLst>
          </a:custGeom>
          <a:ln w="381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107" name="Oval 106">
            <a:extLst>
              <a:ext uri="{FF2B5EF4-FFF2-40B4-BE49-F238E27FC236}">
                <a16:creationId xmlns:a16="http://schemas.microsoft.com/office/drawing/2014/main" id="{59ED431D-362F-402B-A0EC-7DA502AEDF25}"/>
              </a:ext>
            </a:extLst>
          </p:cNvPr>
          <p:cNvSpPr/>
          <p:nvPr/>
        </p:nvSpPr>
        <p:spPr>
          <a:xfrm>
            <a:off x="9308504"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08" name="TextBox 107">
            <a:extLst>
              <a:ext uri="{FF2B5EF4-FFF2-40B4-BE49-F238E27FC236}">
                <a16:creationId xmlns:a16="http://schemas.microsoft.com/office/drawing/2014/main" id="{770AEADE-ED20-4C5F-BD90-642FB3892661}"/>
              </a:ext>
            </a:extLst>
          </p:cNvPr>
          <p:cNvSpPr txBox="1"/>
          <p:nvPr/>
        </p:nvSpPr>
        <p:spPr>
          <a:xfrm>
            <a:off x="9020230" y="1660320"/>
            <a:ext cx="412500"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2%</a:t>
            </a:r>
          </a:p>
        </p:txBody>
      </p:sp>
      <p:sp>
        <p:nvSpPr>
          <p:cNvPr id="109" name="TextBox 108">
            <a:extLst>
              <a:ext uri="{FF2B5EF4-FFF2-40B4-BE49-F238E27FC236}">
                <a16:creationId xmlns:a16="http://schemas.microsoft.com/office/drawing/2014/main" id="{FB4AA825-5526-4035-9CC5-0873C2F41930}"/>
              </a:ext>
            </a:extLst>
          </p:cNvPr>
          <p:cNvSpPr txBox="1"/>
          <p:nvPr/>
        </p:nvSpPr>
        <p:spPr>
          <a:xfrm>
            <a:off x="9221729" y="2899271"/>
            <a:ext cx="415910"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4%</a:t>
            </a:r>
          </a:p>
        </p:txBody>
      </p:sp>
      <p:sp>
        <p:nvSpPr>
          <p:cNvPr id="110" name="TextBox 109">
            <a:extLst>
              <a:ext uri="{FF2B5EF4-FFF2-40B4-BE49-F238E27FC236}">
                <a16:creationId xmlns:a16="http://schemas.microsoft.com/office/drawing/2014/main" id="{A7834025-C8BD-4964-9CDB-FC3B8DEEE90A}"/>
              </a:ext>
            </a:extLst>
          </p:cNvPr>
          <p:cNvSpPr txBox="1"/>
          <p:nvPr/>
        </p:nvSpPr>
        <p:spPr>
          <a:xfrm>
            <a:off x="9462245" y="2284999"/>
            <a:ext cx="388875"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1%</a:t>
            </a:r>
          </a:p>
        </p:txBody>
      </p:sp>
      <p:sp>
        <p:nvSpPr>
          <p:cNvPr id="111" name="TextBox 110">
            <a:extLst>
              <a:ext uri="{FF2B5EF4-FFF2-40B4-BE49-F238E27FC236}">
                <a16:creationId xmlns:a16="http://schemas.microsoft.com/office/drawing/2014/main" id="{6B019E35-40D1-479A-AD97-E3AA13A00C72}"/>
              </a:ext>
            </a:extLst>
          </p:cNvPr>
          <p:cNvSpPr txBox="1"/>
          <p:nvPr/>
        </p:nvSpPr>
        <p:spPr>
          <a:xfrm>
            <a:off x="9547208" y="1695029"/>
            <a:ext cx="412500"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2%</a:t>
            </a:r>
          </a:p>
        </p:txBody>
      </p:sp>
      <p:sp>
        <p:nvSpPr>
          <p:cNvPr id="112" name="TextBox 111">
            <a:extLst>
              <a:ext uri="{FF2B5EF4-FFF2-40B4-BE49-F238E27FC236}">
                <a16:creationId xmlns:a16="http://schemas.microsoft.com/office/drawing/2014/main" id="{9AAE78FC-F0FD-42A8-8DAD-52ED649649FA}"/>
              </a:ext>
            </a:extLst>
          </p:cNvPr>
          <p:cNvSpPr txBox="1"/>
          <p:nvPr/>
        </p:nvSpPr>
        <p:spPr>
          <a:xfrm>
            <a:off x="9037124" y="2239363"/>
            <a:ext cx="412500"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2%</a:t>
            </a:r>
          </a:p>
        </p:txBody>
      </p:sp>
      <p:sp>
        <p:nvSpPr>
          <p:cNvPr id="113" name="Freeform: Shape 112">
            <a:extLst>
              <a:ext uri="{FF2B5EF4-FFF2-40B4-BE49-F238E27FC236}">
                <a16:creationId xmlns:a16="http://schemas.microsoft.com/office/drawing/2014/main" id="{89958D0F-5743-4923-B70F-AC059A7030A1}"/>
              </a:ext>
            </a:extLst>
          </p:cNvPr>
          <p:cNvSpPr/>
          <p:nvPr/>
        </p:nvSpPr>
        <p:spPr>
          <a:xfrm>
            <a:off x="10077450" y="752475"/>
            <a:ext cx="23813" cy="2243138"/>
          </a:xfrm>
          <a:custGeom>
            <a:avLst/>
            <a:gdLst>
              <a:gd name="connsiteX0" fmla="*/ 9525 w 23813"/>
              <a:gd name="connsiteY0" fmla="*/ 0 h 2243138"/>
              <a:gd name="connsiteX1" fmla="*/ 23813 w 23813"/>
              <a:gd name="connsiteY1" fmla="*/ 2047875 h 2243138"/>
              <a:gd name="connsiteX2" fmla="*/ 0 w 23813"/>
              <a:gd name="connsiteY2" fmla="*/ 2243138 h 2243138"/>
              <a:gd name="connsiteX0" fmla="*/ 9525 w 10899"/>
              <a:gd name="connsiteY0" fmla="*/ 0 h 2243138"/>
              <a:gd name="connsiteX1" fmla="*/ 9525 w 10899"/>
              <a:gd name="connsiteY1" fmla="*/ 2038350 h 2243138"/>
              <a:gd name="connsiteX2" fmla="*/ 0 w 10899"/>
              <a:gd name="connsiteY2" fmla="*/ 2243138 h 2243138"/>
              <a:gd name="connsiteX0" fmla="*/ 9525 w 23813"/>
              <a:gd name="connsiteY0" fmla="*/ 0 h 2243138"/>
              <a:gd name="connsiteX1" fmla="*/ 23813 w 23813"/>
              <a:gd name="connsiteY1" fmla="*/ 2038350 h 2243138"/>
              <a:gd name="connsiteX2" fmla="*/ 0 w 23813"/>
              <a:gd name="connsiteY2" fmla="*/ 2243138 h 2243138"/>
            </a:gdLst>
            <a:ahLst/>
            <a:cxnLst>
              <a:cxn ang="0">
                <a:pos x="connsiteX0" y="connsiteY0"/>
              </a:cxn>
              <a:cxn ang="0">
                <a:pos x="connsiteX1" y="connsiteY1"/>
              </a:cxn>
              <a:cxn ang="0">
                <a:pos x="connsiteX2" y="connsiteY2"/>
              </a:cxn>
            </a:cxnLst>
            <a:rect l="l" t="t" r="r" b="b"/>
            <a:pathLst>
              <a:path w="23813" h="2243138">
                <a:moveTo>
                  <a:pt x="9525" y="0"/>
                </a:moveTo>
                <a:cubicBezTo>
                  <a:pt x="14288" y="682625"/>
                  <a:pt x="19050" y="1355725"/>
                  <a:pt x="23813" y="2038350"/>
                </a:cubicBezTo>
                <a:lnTo>
                  <a:pt x="0" y="2243138"/>
                </a:lnTo>
              </a:path>
            </a:pathLst>
          </a:custGeom>
          <a:ln w="38100">
            <a:solidFill>
              <a:schemeClr val="accent3">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113">
            <a:extLst>
              <a:ext uri="{FF2B5EF4-FFF2-40B4-BE49-F238E27FC236}">
                <a16:creationId xmlns:a16="http://schemas.microsoft.com/office/drawing/2014/main" id="{C3B296A0-C227-4769-8B55-6CDA5EEF7D4E}"/>
              </a:ext>
            </a:extLst>
          </p:cNvPr>
          <p:cNvSpPr txBox="1"/>
          <p:nvPr/>
        </p:nvSpPr>
        <p:spPr>
          <a:xfrm>
            <a:off x="8956009" y="922380"/>
            <a:ext cx="526674" cy="246217"/>
          </a:xfrm>
          <a:prstGeom prst="rect">
            <a:avLst/>
          </a:prstGeom>
          <a:noFill/>
        </p:spPr>
        <p:txBody>
          <a:bodyPr wrap="square" lIns="91435" tIns="45718" rIns="91435" bIns="45718" rtlCol="0">
            <a:spAutoFit/>
          </a:bodyPr>
          <a:lstStyle/>
          <a:p>
            <a:pPr algn="ctr"/>
            <a:r>
              <a:rPr lang="en-US" sz="1000" b="1" dirty="0">
                <a:solidFill>
                  <a:schemeClr val="bg2">
                    <a:lumMod val="75000"/>
                  </a:schemeClr>
                </a:solidFill>
              </a:rPr>
              <a:t>11%</a:t>
            </a:r>
          </a:p>
        </p:txBody>
      </p:sp>
      <p:sp>
        <p:nvSpPr>
          <p:cNvPr id="115" name="TextBox 114">
            <a:extLst>
              <a:ext uri="{FF2B5EF4-FFF2-40B4-BE49-F238E27FC236}">
                <a16:creationId xmlns:a16="http://schemas.microsoft.com/office/drawing/2014/main" id="{28591B69-C37A-48D1-A16D-CCC00293A3A9}"/>
              </a:ext>
            </a:extLst>
          </p:cNvPr>
          <p:cNvSpPr txBox="1"/>
          <p:nvPr/>
        </p:nvSpPr>
        <p:spPr>
          <a:xfrm>
            <a:off x="9825655" y="2975960"/>
            <a:ext cx="526674" cy="246217"/>
          </a:xfrm>
          <a:prstGeom prst="rect">
            <a:avLst/>
          </a:prstGeom>
          <a:noFill/>
        </p:spPr>
        <p:txBody>
          <a:bodyPr wrap="square" lIns="91435" tIns="45718" rIns="91435" bIns="45718" rtlCol="0">
            <a:spAutoFit/>
          </a:bodyPr>
          <a:lstStyle/>
          <a:p>
            <a:pPr algn="ctr"/>
            <a:r>
              <a:rPr lang="en-US" sz="1000" b="1" dirty="0">
                <a:solidFill>
                  <a:schemeClr val="accent3">
                    <a:lumMod val="75000"/>
                  </a:schemeClr>
                </a:solidFill>
              </a:rPr>
              <a:t>30%</a:t>
            </a:r>
          </a:p>
        </p:txBody>
      </p:sp>
      <p:sp>
        <p:nvSpPr>
          <p:cNvPr id="116" name="TextBox 115">
            <a:extLst>
              <a:ext uri="{FF2B5EF4-FFF2-40B4-BE49-F238E27FC236}">
                <a16:creationId xmlns:a16="http://schemas.microsoft.com/office/drawing/2014/main" id="{E6406EDC-78DD-4392-837D-265BC769227D}"/>
              </a:ext>
            </a:extLst>
          </p:cNvPr>
          <p:cNvSpPr txBox="1"/>
          <p:nvPr/>
        </p:nvSpPr>
        <p:spPr>
          <a:xfrm>
            <a:off x="9332782" y="909361"/>
            <a:ext cx="526674" cy="246217"/>
          </a:xfrm>
          <a:prstGeom prst="rect">
            <a:avLst/>
          </a:prstGeom>
          <a:noFill/>
        </p:spPr>
        <p:txBody>
          <a:bodyPr wrap="square" lIns="91435" tIns="45718" rIns="91435" bIns="45718" rtlCol="0">
            <a:spAutoFit/>
          </a:bodyPr>
          <a:lstStyle/>
          <a:p>
            <a:pPr algn="ctr"/>
            <a:r>
              <a:rPr lang="en-US" sz="1000" b="1" dirty="0">
                <a:solidFill>
                  <a:schemeClr val="accent6">
                    <a:lumMod val="75000"/>
                  </a:schemeClr>
                </a:solidFill>
              </a:rPr>
              <a:t>25%</a:t>
            </a:r>
          </a:p>
        </p:txBody>
      </p:sp>
      <p:sp>
        <p:nvSpPr>
          <p:cNvPr id="117" name="TextBox 116">
            <a:extLst>
              <a:ext uri="{FF2B5EF4-FFF2-40B4-BE49-F238E27FC236}">
                <a16:creationId xmlns:a16="http://schemas.microsoft.com/office/drawing/2014/main" id="{1C09CB27-4B79-4233-ACED-36593C60E9A5}"/>
              </a:ext>
            </a:extLst>
          </p:cNvPr>
          <p:cNvSpPr txBox="1"/>
          <p:nvPr/>
        </p:nvSpPr>
        <p:spPr>
          <a:xfrm>
            <a:off x="11239807" y="1020926"/>
            <a:ext cx="526674" cy="246217"/>
          </a:xfrm>
          <a:prstGeom prst="rect">
            <a:avLst/>
          </a:prstGeom>
          <a:noFill/>
        </p:spPr>
        <p:txBody>
          <a:bodyPr wrap="square" lIns="91435" tIns="45718" rIns="91435" bIns="45718" rtlCol="0">
            <a:spAutoFit/>
          </a:bodyPr>
          <a:lstStyle/>
          <a:p>
            <a:pPr algn="ctr"/>
            <a:r>
              <a:rPr lang="en-US" sz="1000" b="1" dirty="0">
                <a:solidFill>
                  <a:schemeClr val="accent6">
                    <a:lumMod val="75000"/>
                  </a:schemeClr>
                </a:solidFill>
              </a:rPr>
              <a:t>25%</a:t>
            </a:r>
          </a:p>
        </p:txBody>
      </p:sp>
      <p:sp>
        <p:nvSpPr>
          <p:cNvPr id="119" name="TextBox 118">
            <a:extLst>
              <a:ext uri="{FF2B5EF4-FFF2-40B4-BE49-F238E27FC236}">
                <a16:creationId xmlns:a16="http://schemas.microsoft.com/office/drawing/2014/main" id="{2BABE24C-159F-4C7E-B79F-64F494FD772B}"/>
              </a:ext>
            </a:extLst>
          </p:cNvPr>
          <p:cNvSpPr txBox="1"/>
          <p:nvPr/>
        </p:nvSpPr>
        <p:spPr>
          <a:xfrm>
            <a:off x="11243468" y="1782914"/>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10%</a:t>
            </a:r>
          </a:p>
        </p:txBody>
      </p:sp>
      <p:sp>
        <p:nvSpPr>
          <p:cNvPr id="120" name="TextBox 119">
            <a:extLst>
              <a:ext uri="{FF2B5EF4-FFF2-40B4-BE49-F238E27FC236}">
                <a16:creationId xmlns:a16="http://schemas.microsoft.com/office/drawing/2014/main" id="{4635CB00-E230-457F-B2CA-15642F89AF4B}"/>
              </a:ext>
            </a:extLst>
          </p:cNvPr>
          <p:cNvSpPr txBox="1"/>
          <p:nvPr/>
        </p:nvSpPr>
        <p:spPr>
          <a:xfrm>
            <a:off x="11220757" y="2059535"/>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4%</a:t>
            </a:r>
          </a:p>
        </p:txBody>
      </p:sp>
      <p:sp>
        <p:nvSpPr>
          <p:cNvPr id="121" name="TextBox 120">
            <a:extLst>
              <a:ext uri="{FF2B5EF4-FFF2-40B4-BE49-F238E27FC236}">
                <a16:creationId xmlns:a16="http://schemas.microsoft.com/office/drawing/2014/main" id="{60DEA0FB-A42E-492C-88FC-1B2CD91BAE0B}"/>
              </a:ext>
            </a:extLst>
          </p:cNvPr>
          <p:cNvSpPr txBox="1"/>
          <p:nvPr/>
        </p:nvSpPr>
        <p:spPr>
          <a:xfrm>
            <a:off x="11262518" y="2645575"/>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10%</a:t>
            </a:r>
          </a:p>
        </p:txBody>
      </p:sp>
      <p:sp>
        <p:nvSpPr>
          <p:cNvPr id="122" name="TextBox 121">
            <a:extLst>
              <a:ext uri="{FF2B5EF4-FFF2-40B4-BE49-F238E27FC236}">
                <a16:creationId xmlns:a16="http://schemas.microsoft.com/office/drawing/2014/main" id="{199680CD-287D-4279-971E-E7DF7C49A54E}"/>
              </a:ext>
            </a:extLst>
          </p:cNvPr>
          <p:cNvSpPr txBox="1"/>
          <p:nvPr/>
        </p:nvSpPr>
        <p:spPr>
          <a:xfrm>
            <a:off x="11243810" y="3159116"/>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10%</a:t>
            </a:r>
          </a:p>
        </p:txBody>
      </p:sp>
      <p:sp>
        <p:nvSpPr>
          <p:cNvPr id="123" name="TextBox 122">
            <a:extLst>
              <a:ext uri="{FF2B5EF4-FFF2-40B4-BE49-F238E27FC236}">
                <a16:creationId xmlns:a16="http://schemas.microsoft.com/office/drawing/2014/main" id="{E4AC66B5-21DA-4210-A8C1-3F3D556BA48F}"/>
              </a:ext>
            </a:extLst>
          </p:cNvPr>
          <p:cNvSpPr txBox="1"/>
          <p:nvPr/>
        </p:nvSpPr>
        <p:spPr>
          <a:xfrm>
            <a:off x="10677804" y="829295"/>
            <a:ext cx="526674" cy="246217"/>
          </a:xfrm>
          <a:prstGeom prst="rect">
            <a:avLst/>
          </a:prstGeom>
          <a:noFill/>
        </p:spPr>
        <p:txBody>
          <a:bodyPr wrap="square" lIns="91435" tIns="45718" rIns="91435" bIns="45718" rtlCol="0">
            <a:spAutoFit/>
          </a:bodyPr>
          <a:lstStyle/>
          <a:p>
            <a:pPr algn="ctr"/>
            <a:r>
              <a:rPr lang="en-US" sz="1000" b="1" dirty="0">
                <a:solidFill>
                  <a:schemeClr val="accent2">
                    <a:lumMod val="75000"/>
                  </a:schemeClr>
                </a:solidFill>
              </a:rPr>
              <a:t>34%</a:t>
            </a:r>
          </a:p>
        </p:txBody>
      </p:sp>
      <p:sp>
        <p:nvSpPr>
          <p:cNvPr id="91" name="Oval 90">
            <a:extLst>
              <a:ext uri="{FF2B5EF4-FFF2-40B4-BE49-F238E27FC236}">
                <a16:creationId xmlns:a16="http://schemas.microsoft.com/office/drawing/2014/main" id="{EBA884AD-DBA6-46F6-A9A5-E8E625AF80C4}"/>
              </a:ext>
            </a:extLst>
          </p:cNvPr>
          <p:cNvSpPr/>
          <p:nvPr/>
        </p:nvSpPr>
        <p:spPr>
          <a:xfrm>
            <a:off x="9997552"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92" name="Oval 91">
            <a:extLst>
              <a:ext uri="{FF2B5EF4-FFF2-40B4-BE49-F238E27FC236}">
                <a16:creationId xmlns:a16="http://schemas.microsoft.com/office/drawing/2014/main" id="{24B7AF12-5D5A-4A2F-ADC0-7138802B69E8}"/>
              </a:ext>
            </a:extLst>
          </p:cNvPr>
          <p:cNvSpPr/>
          <p:nvPr/>
        </p:nvSpPr>
        <p:spPr>
          <a:xfrm>
            <a:off x="9989601"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96" name="Oval 95">
            <a:extLst>
              <a:ext uri="{FF2B5EF4-FFF2-40B4-BE49-F238E27FC236}">
                <a16:creationId xmlns:a16="http://schemas.microsoft.com/office/drawing/2014/main" id="{7B32053E-A58C-4906-B589-48F42D617622}"/>
              </a:ext>
            </a:extLst>
          </p:cNvPr>
          <p:cNvSpPr/>
          <p:nvPr/>
        </p:nvSpPr>
        <p:spPr>
          <a:xfrm>
            <a:off x="10005439"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93" name="Oval 92">
            <a:extLst>
              <a:ext uri="{FF2B5EF4-FFF2-40B4-BE49-F238E27FC236}">
                <a16:creationId xmlns:a16="http://schemas.microsoft.com/office/drawing/2014/main" id="{79C811F8-B036-4B91-A60F-9ACDA4814BA9}"/>
              </a:ext>
            </a:extLst>
          </p:cNvPr>
          <p:cNvSpPr/>
          <p:nvPr/>
        </p:nvSpPr>
        <p:spPr>
          <a:xfrm>
            <a:off x="9989601"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95" name="Oval 94">
            <a:extLst>
              <a:ext uri="{FF2B5EF4-FFF2-40B4-BE49-F238E27FC236}">
                <a16:creationId xmlns:a16="http://schemas.microsoft.com/office/drawing/2014/main" id="{2928CE34-FADC-4276-8E80-127A590002C6}"/>
              </a:ext>
            </a:extLst>
          </p:cNvPr>
          <p:cNvSpPr/>
          <p:nvPr/>
        </p:nvSpPr>
        <p:spPr>
          <a:xfrm>
            <a:off x="10005439"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86" name="Oval 85">
            <a:extLst>
              <a:ext uri="{FF2B5EF4-FFF2-40B4-BE49-F238E27FC236}">
                <a16:creationId xmlns:a16="http://schemas.microsoft.com/office/drawing/2014/main" id="{1F32695E-9FBD-49EE-936A-4AC6DF33018D}"/>
              </a:ext>
            </a:extLst>
          </p:cNvPr>
          <p:cNvSpPr/>
          <p:nvPr/>
        </p:nvSpPr>
        <p:spPr>
          <a:xfrm>
            <a:off x="10832504"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97" name="Oval 96">
            <a:extLst>
              <a:ext uri="{FF2B5EF4-FFF2-40B4-BE49-F238E27FC236}">
                <a16:creationId xmlns:a16="http://schemas.microsoft.com/office/drawing/2014/main" id="{38851EEF-0644-42B1-B30E-4ACF355686D9}"/>
              </a:ext>
            </a:extLst>
          </p:cNvPr>
          <p:cNvSpPr/>
          <p:nvPr/>
        </p:nvSpPr>
        <p:spPr>
          <a:xfrm>
            <a:off x="10835854"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grpSp>
        <p:nvGrpSpPr>
          <p:cNvPr id="85" name="Group 84">
            <a:extLst>
              <a:ext uri="{FF2B5EF4-FFF2-40B4-BE49-F238E27FC236}">
                <a16:creationId xmlns:a16="http://schemas.microsoft.com/office/drawing/2014/main" id="{5E209A20-CECE-40E4-BA2D-6BAE44BE08E4}"/>
              </a:ext>
            </a:extLst>
          </p:cNvPr>
          <p:cNvGrpSpPr/>
          <p:nvPr/>
        </p:nvGrpSpPr>
        <p:grpSpPr>
          <a:xfrm>
            <a:off x="6905895" y="5725711"/>
            <a:ext cx="2942305" cy="1132290"/>
            <a:chOff x="6905895" y="5725711"/>
            <a:chExt cx="2942305" cy="1132290"/>
          </a:xfrm>
        </p:grpSpPr>
        <p:sp>
          <p:nvSpPr>
            <p:cNvPr id="118" name="Rectangle 117">
              <a:extLst>
                <a:ext uri="{FF2B5EF4-FFF2-40B4-BE49-F238E27FC236}">
                  <a16:creationId xmlns:a16="http://schemas.microsoft.com/office/drawing/2014/main" id="{202B13A1-FD27-4272-AA79-AA845B1E0D22}"/>
                </a:ext>
              </a:extLst>
            </p:cNvPr>
            <p:cNvSpPr/>
            <p:nvPr/>
          </p:nvSpPr>
          <p:spPr>
            <a:xfrm>
              <a:off x="6905895" y="5725711"/>
              <a:ext cx="2932373" cy="1132290"/>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C39B41B4-CB18-41E3-B122-D46537F00A8B}"/>
                </a:ext>
              </a:extLst>
            </p:cNvPr>
            <p:cNvSpPr/>
            <p:nvPr/>
          </p:nvSpPr>
          <p:spPr>
            <a:xfrm>
              <a:off x="7081096" y="60704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132" name="Straight Arrow Connector 131">
              <a:extLst>
                <a:ext uri="{FF2B5EF4-FFF2-40B4-BE49-F238E27FC236}">
                  <a16:creationId xmlns:a16="http://schemas.microsoft.com/office/drawing/2014/main" id="{F45841E0-F3B5-45E6-81A7-BB1CB963108A}"/>
                </a:ext>
              </a:extLst>
            </p:cNvPr>
            <p:cNvCxnSpPr>
              <a:cxnSpLocks/>
            </p:cNvCxnSpPr>
            <p:nvPr/>
          </p:nvCxnSpPr>
          <p:spPr>
            <a:xfrm>
              <a:off x="7073847" y="6457178"/>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5CED3DF8-5FB7-457F-B738-A34E5DBB50A3}"/>
                </a:ext>
              </a:extLst>
            </p:cNvPr>
            <p:cNvSpPr txBox="1"/>
            <p:nvPr/>
          </p:nvSpPr>
          <p:spPr>
            <a:xfrm>
              <a:off x="7105301" y="6253297"/>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134" name="TextBox 133">
              <a:extLst>
                <a:ext uri="{FF2B5EF4-FFF2-40B4-BE49-F238E27FC236}">
                  <a16:creationId xmlns:a16="http://schemas.microsoft.com/office/drawing/2014/main" id="{2D886F50-0758-426C-878E-D4AA753D9647}"/>
                </a:ext>
              </a:extLst>
            </p:cNvPr>
            <p:cNvSpPr txBox="1"/>
            <p:nvPr/>
          </p:nvSpPr>
          <p:spPr>
            <a:xfrm>
              <a:off x="7331309" y="6038748"/>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135" name="TextBox 134">
              <a:extLst>
                <a:ext uri="{FF2B5EF4-FFF2-40B4-BE49-F238E27FC236}">
                  <a16:creationId xmlns:a16="http://schemas.microsoft.com/office/drawing/2014/main" id="{31422CA7-B498-4F48-8338-4A5033722522}"/>
                </a:ext>
              </a:extLst>
            </p:cNvPr>
            <p:cNvSpPr txBox="1"/>
            <p:nvPr/>
          </p:nvSpPr>
          <p:spPr>
            <a:xfrm>
              <a:off x="7331309" y="6301360"/>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136" name="TextBox 135">
              <a:extLst>
                <a:ext uri="{FF2B5EF4-FFF2-40B4-BE49-F238E27FC236}">
                  <a16:creationId xmlns:a16="http://schemas.microsoft.com/office/drawing/2014/main" id="{3D50C7C0-1AAC-4A27-9A0A-2B9BBAC17CB8}"/>
                </a:ext>
              </a:extLst>
            </p:cNvPr>
            <p:cNvSpPr txBox="1"/>
            <p:nvPr/>
          </p:nvSpPr>
          <p:spPr>
            <a:xfrm>
              <a:off x="7331309" y="577127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137" name="Rectangle 136">
              <a:extLst>
                <a:ext uri="{FF2B5EF4-FFF2-40B4-BE49-F238E27FC236}">
                  <a16:creationId xmlns:a16="http://schemas.microsoft.com/office/drawing/2014/main" id="{73A67648-B3E8-47E3-8ACF-A67EF0C4BDC5}"/>
                </a:ext>
              </a:extLst>
            </p:cNvPr>
            <p:cNvSpPr/>
            <p:nvPr/>
          </p:nvSpPr>
          <p:spPr>
            <a:xfrm>
              <a:off x="7081096" y="5803144"/>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307272C2-739C-4CEF-90FE-250FA19C8460}"/>
                </a:ext>
              </a:extLst>
            </p:cNvPr>
            <p:cNvSpPr txBox="1"/>
            <p:nvPr/>
          </p:nvSpPr>
          <p:spPr>
            <a:xfrm>
              <a:off x="7320828" y="6564742"/>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Assumed Future Traffic Flow</a:t>
              </a:r>
            </a:p>
          </p:txBody>
        </p:sp>
        <p:cxnSp>
          <p:nvCxnSpPr>
            <p:cNvPr id="148" name="Straight Connector 147">
              <a:extLst>
                <a:ext uri="{FF2B5EF4-FFF2-40B4-BE49-F238E27FC236}">
                  <a16:creationId xmlns:a16="http://schemas.microsoft.com/office/drawing/2014/main" id="{6A8A53C4-C467-4689-9D2C-61B5E324FBF1}"/>
                </a:ext>
              </a:extLst>
            </p:cNvPr>
            <p:cNvCxnSpPr>
              <a:cxnSpLocks/>
            </p:cNvCxnSpPr>
            <p:nvPr/>
          </p:nvCxnSpPr>
          <p:spPr>
            <a:xfrm>
              <a:off x="7070615" y="6687850"/>
              <a:ext cx="244585" cy="0"/>
            </a:xfrm>
            <a:prstGeom prst="line">
              <a:avLst/>
            </a:prstGeom>
            <a:ln w="38100">
              <a:solidFill>
                <a:schemeClr val="bg2">
                  <a:lumMod val="75000"/>
                </a:schemeClr>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grpSp>
      <p:graphicFrame>
        <p:nvGraphicFramePr>
          <p:cNvPr id="4" name="Table 3">
            <a:extLst>
              <a:ext uri="{FF2B5EF4-FFF2-40B4-BE49-F238E27FC236}">
                <a16:creationId xmlns:a16="http://schemas.microsoft.com/office/drawing/2014/main" id="{D0FB5DCA-7F6F-47A2-9B75-0F250DA123B2}"/>
              </a:ext>
            </a:extLst>
          </p:cNvPr>
          <p:cNvGraphicFramePr>
            <a:graphicFrameLocks noGrp="1"/>
          </p:cNvGraphicFramePr>
          <p:nvPr>
            <p:extLst>
              <p:ext uri="{D42A27DB-BD31-4B8C-83A1-F6EECF244321}">
                <p14:modId xmlns:p14="http://schemas.microsoft.com/office/powerpoint/2010/main" val="3742695296"/>
              </p:ext>
            </p:extLst>
          </p:nvPr>
        </p:nvGraphicFramePr>
        <p:xfrm>
          <a:off x="2" y="551265"/>
          <a:ext cx="6901863" cy="5948256"/>
        </p:xfrm>
        <a:graphic>
          <a:graphicData uri="http://schemas.openxmlformats.org/drawingml/2006/table">
            <a:tbl>
              <a:tblPr/>
              <a:tblGrid>
                <a:gridCol w="1330851">
                  <a:extLst>
                    <a:ext uri="{9D8B030D-6E8A-4147-A177-3AD203B41FA5}">
                      <a16:colId xmlns:a16="http://schemas.microsoft.com/office/drawing/2014/main" val="3220270256"/>
                    </a:ext>
                  </a:extLst>
                </a:gridCol>
                <a:gridCol w="464251">
                  <a:extLst>
                    <a:ext uri="{9D8B030D-6E8A-4147-A177-3AD203B41FA5}">
                      <a16:colId xmlns:a16="http://schemas.microsoft.com/office/drawing/2014/main" val="4096417979"/>
                    </a:ext>
                  </a:extLst>
                </a:gridCol>
                <a:gridCol w="464251">
                  <a:extLst>
                    <a:ext uri="{9D8B030D-6E8A-4147-A177-3AD203B41FA5}">
                      <a16:colId xmlns:a16="http://schemas.microsoft.com/office/drawing/2014/main" val="849751879"/>
                    </a:ext>
                  </a:extLst>
                </a:gridCol>
                <a:gridCol w="464251">
                  <a:extLst>
                    <a:ext uri="{9D8B030D-6E8A-4147-A177-3AD203B41FA5}">
                      <a16:colId xmlns:a16="http://schemas.microsoft.com/office/drawing/2014/main" val="1304186970"/>
                    </a:ext>
                  </a:extLst>
                </a:gridCol>
                <a:gridCol w="464251">
                  <a:extLst>
                    <a:ext uri="{9D8B030D-6E8A-4147-A177-3AD203B41FA5}">
                      <a16:colId xmlns:a16="http://schemas.microsoft.com/office/drawing/2014/main" val="3785340637"/>
                    </a:ext>
                  </a:extLst>
                </a:gridCol>
                <a:gridCol w="464251">
                  <a:extLst>
                    <a:ext uri="{9D8B030D-6E8A-4147-A177-3AD203B41FA5}">
                      <a16:colId xmlns:a16="http://schemas.microsoft.com/office/drawing/2014/main" val="3536140122"/>
                    </a:ext>
                  </a:extLst>
                </a:gridCol>
                <a:gridCol w="464251">
                  <a:extLst>
                    <a:ext uri="{9D8B030D-6E8A-4147-A177-3AD203B41FA5}">
                      <a16:colId xmlns:a16="http://schemas.microsoft.com/office/drawing/2014/main" val="166722500"/>
                    </a:ext>
                  </a:extLst>
                </a:gridCol>
                <a:gridCol w="464251">
                  <a:extLst>
                    <a:ext uri="{9D8B030D-6E8A-4147-A177-3AD203B41FA5}">
                      <a16:colId xmlns:a16="http://schemas.microsoft.com/office/drawing/2014/main" val="2195523315"/>
                    </a:ext>
                  </a:extLst>
                </a:gridCol>
                <a:gridCol w="464251">
                  <a:extLst>
                    <a:ext uri="{9D8B030D-6E8A-4147-A177-3AD203B41FA5}">
                      <a16:colId xmlns:a16="http://schemas.microsoft.com/office/drawing/2014/main" val="1277738514"/>
                    </a:ext>
                  </a:extLst>
                </a:gridCol>
                <a:gridCol w="464251">
                  <a:extLst>
                    <a:ext uri="{9D8B030D-6E8A-4147-A177-3AD203B41FA5}">
                      <a16:colId xmlns:a16="http://schemas.microsoft.com/office/drawing/2014/main" val="3636128232"/>
                    </a:ext>
                  </a:extLst>
                </a:gridCol>
                <a:gridCol w="464251">
                  <a:extLst>
                    <a:ext uri="{9D8B030D-6E8A-4147-A177-3AD203B41FA5}">
                      <a16:colId xmlns:a16="http://schemas.microsoft.com/office/drawing/2014/main" val="1473064873"/>
                    </a:ext>
                  </a:extLst>
                </a:gridCol>
                <a:gridCol w="464251">
                  <a:extLst>
                    <a:ext uri="{9D8B030D-6E8A-4147-A177-3AD203B41FA5}">
                      <a16:colId xmlns:a16="http://schemas.microsoft.com/office/drawing/2014/main" val="398106376"/>
                    </a:ext>
                  </a:extLst>
                </a:gridCol>
                <a:gridCol w="464251">
                  <a:extLst>
                    <a:ext uri="{9D8B030D-6E8A-4147-A177-3AD203B41FA5}">
                      <a16:colId xmlns:a16="http://schemas.microsoft.com/office/drawing/2014/main" val="3738662238"/>
                    </a:ext>
                  </a:extLst>
                </a:gridCol>
              </a:tblGrid>
              <a:tr h="129170">
                <a:tc rowSpan="2">
                  <a:txBody>
                    <a:bodyPr/>
                    <a:lstStyle/>
                    <a:p>
                      <a:pPr algn="ctr" fontAlgn="ctr"/>
                      <a:r>
                        <a:rPr lang="en-US" sz="800" b="1" i="0" u="none" strike="noStrike">
                          <a:solidFill>
                            <a:srgbClr val="000000"/>
                          </a:solidFill>
                          <a:effectLst/>
                          <a:latin typeface="Century Gothic" panose="020B0502020202020204" pitchFamily="34" charset="0"/>
                        </a:rPr>
                        <a:t>Intersection</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1" i="0" u="none" strike="noStrike">
                          <a:solidFill>
                            <a:srgbClr val="000000"/>
                          </a:solidFill>
                          <a:effectLst/>
                          <a:latin typeface="Century Gothic" panose="020B0502020202020204" pitchFamily="34" charset="0"/>
                        </a:rPr>
                        <a:t>Eastbound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Westbound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Northbound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1" i="0" u="none" strike="noStrike">
                          <a:solidFill>
                            <a:srgbClr val="000000"/>
                          </a:solidFill>
                          <a:effectLst/>
                          <a:latin typeface="Century Gothic" panose="020B0502020202020204" pitchFamily="34" charset="0"/>
                        </a:rPr>
                        <a:t>Southbound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062342160"/>
                  </a:ext>
                </a:extLst>
              </a:tr>
              <a:tr h="135628">
                <a:tc vMerge="1">
                  <a:txBody>
                    <a:bodyPr/>
                    <a:lstStyle/>
                    <a:p>
                      <a:endParaRPr lang="en-US"/>
                    </a:p>
                  </a:txBody>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Left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Through</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1" i="0" u="none" strike="noStrike">
                          <a:solidFill>
                            <a:srgbClr val="000000"/>
                          </a:solidFill>
                          <a:effectLst/>
                          <a:latin typeface="Century Gothic" panose="020B0502020202020204" pitchFamily="34" charset="0"/>
                        </a:rPr>
                        <a:t>Right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222052"/>
                  </a:ext>
                </a:extLst>
              </a:tr>
              <a:tr h="258339">
                <a:tc>
                  <a:txBody>
                    <a:bodyPr/>
                    <a:lstStyle/>
                    <a:p>
                      <a:pPr algn="ctr" fontAlgn="ctr"/>
                      <a:r>
                        <a:rPr lang="en-US" sz="800" b="1" i="0" u="none" strike="noStrike">
                          <a:solidFill>
                            <a:srgbClr val="000000"/>
                          </a:solidFill>
                          <a:effectLst/>
                          <a:latin typeface="Century Gothic" panose="020B0502020202020204" pitchFamily="34" charset="0"/>
                        </a:rPr>
                        <a:t>4th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dirty="0">
                          <a:solidFill>
                            <a:srgbClr val="000000"/>
                          </a:solidFill>
                          <a:effectLst/>
                          <a:latin typeface="Century Gothic" panose="020B0502020202020204" pitchFamily="34" charset="0"/>
                        </a:rPr>
                        <a:t>D*</a:t>
                      </a:r>
                      <a:br>
                        <a:rPr lang="en-US" sz="800" b="0" i="0" u="none" strike="noStrike" dirty="0">
                          <a:solidFill>
                            <a:srgbClr val="000000"/>
                          </a:solidFill>
                          <a:effectLst/>
                          <a:latin typeface="Century Gothic" panose="020B0502020202020204" pitchFamily="34" charset="0"/>
                        </a:rPr>
                      </a:br>
                      <a:r>
                        <a:rPr lang="en-US" sz="800" b="0" i="0" u="none" strike="noStrike" dirty="0">
                          <a:solidFill>
                            <a:srgbClr val="000000"/>
                          </a:solidFill>
                          <a:effectLst/>
                          <a:latin typeface="Century Gothic" panose="020B0502020202020204" pitchFamily="34" charset="0"/>
                        </a:rPr>
                        <a:t>(0.64)**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8619004"/>
                  </a:ext>
                </a:extLst>
              </a:tr>
              <a:tr h="258339">
                <a:tc>
                  <a:txBody>
                    <a:bodyPr/>
                    <a:lstStyle/>
                    <a:p>
                      <a:pPr algn="ctr" fontAlgn="ctr"/>
                      <a:r>
                        <a:rPr lang="en-US" sz="800" b="1" i="0" u="none" strike="noStrike">
                          <a:solidFill>
                            <a:srgbClr val="000000"/>
                          </a:solidFill>
                          <a:effectLst/>
                          <a:latin typeface="Century Gothic" panose="020B0502020202020204" pitchFamily="34" charset="0"/>
                        </a:rPr>
                        <a:t>4th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(0.67)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656342287"/>
                  </a:ext>
                </a:extLst>
              </a:tr>
              <a:tr h="258339">
                <a:tc>
                  <a:txBody>
                    <a:bodyPr/>
                    <a:lstStyle/>
                    <a:p>
                      <a:pPr algn="ctr" fontAlgn="ctr"/>
                      <a:r>
                        <a:rPr lang="en-US" sz="800" b="1" i="0" u="none" strike="noStrike">
                          <a:solidFill>
                            <a:srgbClr val="000000"/>
                          </a:solidFill>
                          <a:effectLst/>
                          <a:latin typeface="Century Gothic" panose="020B0502020202020204" pitchFamily="34" charset="0"/>
                        </a:rPr>
                        <a:t>4th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(0.94)</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extLst>
                  <a:ext uri="{0D108BD9-81ED-4DB2-BD59-A6C34878D82A}">
                    <a16:rowId xmlns:a16="http://schemas.microsoft.com/office/drawing/2014/main" val="1084336183"/>
                  </a:ext>
                </a:extLst>
              </a:tr>
              <a:tr h="258339">
                <a:tc>
                  <a:txBody>
                    <a:bodyPr/>
                    <a:lstStyle/>
                    <a:p>
                      <a:pPr algn="ctr" fontAlgn="ctr"/>
                      <a:r>
                        <a:rPr lang="en-US" sz="800" b="1" i="0" u="none" strike="noStrike">
                          <a:solidFill>
                            <a:srgbClr val="000000"/>
                          </a:solidFill>
                          <a:effectLst/>
                          <a:latin typeface="Century Gothic" panose="020B0502020202020204" pitchFamily="34" charset="0"/>
                        </a:rPr>
                        <a:t>4th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(0.71)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(0.68)</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94085452"/>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Butler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991760315"/>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Douglass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6738117"/>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(0.47)</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4036314010"/>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Sackett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6380863"/>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9697060"/>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(0.97)</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FFFFFF"/>
                          </a:solidFill>
                          <a:effectLst/>
                          <a:latin typeface="Century Gothic" panose="020B0502020202020204" pitchFamily="34" charset="0"/>
                        </a:rPr>
                        <a:t>F</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(0.92)</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(1.00)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extLst>
                  <a:ext uri="{0D108BD9-81ED-4DB2-BD59-A6C34878D82A}">
                    <a16:rowId xmlns:a16="http://schemas.microsoft.com/office/drawing/2014/main" val="1310020577"/>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6th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430230930"/>
                  </a:ext>
                </a:extLst>
              </a:tr>
              <a:tr h="258339">
                <a:tc>
                  <a:txBody>
                    <a:bodyPr/>
                    <a:lstStyle/>
                    <a:p>
                      <a:pPr algn="ctr" fontAlgn="ctr"/>
                      <a:r>
                        <a:rPr lang="en-US" sz="800" b="1" i="0" u="none" strike="noStrike">
                          <a:solidFill>
                            <a:srgbClr val="000000"/>
                          </a:solidFill>
                          <a:effectLst/>
                          <a:latin typeface="Century Gothic" panose="020B0502020202020204" pitchFamily="34" charset="0"/>
                        </a:rPr>
                        <a:t>3rd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(0.39)</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(0.80)</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(0.08)</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(0.46)</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940918259"/>
                  </a:ext>
                </a:extLst>
              </a:tr>
              <a:tr h="258339">
                <a:tc>
                  <a:txBody>
                    <a:bodyPr/>
                    <a:lstStyle/>
                    <a:p>
                      <a:pPr algn="ctr" fontAlgn="ctr"/>
                      <a:r>
                        <a:rPr lang="en-US" sz="800" b="1" i="0" u="none" strike="noStrike">
                          <a:solidFill>
                            <a:srgbClr val="000000"/>
                          </a:solidFill>
                          <a:effectLst/>
                          <a:latin typeface="Century Gothic" panose="020B0502020202020204" pitchFamily="34" charset="0"/>
                        </a:rPr>
                        <a:t>Nevins St @ Baltic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(0.55)</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(0.70)</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47908334"/>
                  </a:ext>
                </a:extLst>
              </a:tr>
              <a:tr h="258339">
                <a:tc>
                  <a:txBody>
                    <a:bodyPr/>
                    <a:lstStyle/>
                    <a:p>
                      <a:pPr algn="ctr" fontAlgn="ctr"/>
                      <a:r>
                        <a:rPr lang="en-US" sz="800" b="1" i="0" u="none" strike="noStrike">
                          <a:solidFill>
                            <a:srgbClr val="000000"/>
                          </a:solidFill>
                          <a:effectLst/>
                          <a:latin typeface="Century Gothic" panose="020B0502020202020204" pitchFamily="34" charset="0"/>
                        </a:rPr>
                        <a:t>Nevins St @ Degraw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(0.09)</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88256949"/>
                  </a:ext>
                </a:extLst>
              </a:tr>
              <a:tr h="258339">
                <a:tc>
                  <a:txBody>
                    <a:bodyPr/>
                    <a:lstStyle/>
                    <a:p>
                      <a:pPr algn="ctr" fontAlgn="ctr"/>
                      <a:r>
                        <a:rPr lang="en-US" sz="800" b="1" i="0" u="none" strike="noStrike">
                          <a:solidFill>
                            <a:srgbClr val="000000"/>
                          </a:solidFill>
                          <a:effectLst/>
                          <a:latin typeface="Century Gothic" panose="020B0502020202020204" pitchFamily="34" charset="0"/>
                        </a:rPr>
                        <a:t>Nevins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(0.05)</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4678804"/>
                  </a:ext>
                </a:extLst>
              </a:tr>
              <a:tr h="258339">
                <a:tc>
                  <a:txBody>
                    <a:bodyPr/>
                    <a:lstStyle/>
                    <a:p>
                      <a:pPr algn="ctr" fontAlgn="ctr"/>
                      <a:r>
                        <a:rPr lang="en-US" sz="800" b="1" i="0" u="none" strike="noStrike">
                          <a:solidFill>
                            <a:srgbClr val="000000"/>
                          </a:solidFill>
                          <a:effectLst/>
                          <a:latin typeface="Century Gothic" panose="020B0502020202020204" pitchFamily="34" charset="0"/>
                        </a:rPr>
                        <a:t>2nd Ave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(0.12)</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(0.43)</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(0.07)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(0.33)</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(0.38)</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38740866"/>
                  </a:ext>
                </a:extLst>
              </a:tr>
              <a:tr h="258339">
                <a:tc>
                  <a:txBody>
                    <a:bodyPr/>
                    <a:lstStyle/>
                    <a:p>
                      <a:pPr algn="ctr" fontAlgn="ctr"/>
                      <a:r>
                        <a:rPr lang="en-US" sz="800" b="1" i="0" u="none" strike="noStrike">
                          <a:solidFill>
                            <a:srgbClr val="000000"/>
                          </a:solidFill>
                          <a:effectLst/>
                          <a:latin typeface="Century Gothic" panose="020B0502020202020204" pitchFamily="34" charset="0"/>
                        </a:rPr>
                        <a:t>Bond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(0.97)</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(0.86)</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82362881"/>
                  </a:ext>
                </a:extLst>
              </a:tr>
              <a:tr h="258339">
                <a:tc>
                  <a:txBody>
                    <a:bodyPr/>
                    <a:lstStyle/>
                    <a:p>
                      <a:pPr algn="ctr" fontAlgn="ctr"/>
                      <a:r>
                        <a:rPr lang="en-US" sz="800" b="1" i="0" u="none" strike="noStrike">
                          <a:solidFill>
                            <a:srgbClr val="000000"/>
                          </a:solidFill>
                          <a:effectLst/>
                          <a:latin typeface="Century Gothic" panose="020B0502020202020204" pitchFamily="34" charset="0"/>
                        </a:rPr>
                        <a:t>Bond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FFFFFF"/>
                          </a:solidFill>
                          <a:effectLst/>
                          <a:latin typeface="Century Gothic" panose="020B0502020202020204" pitchFamily="34" charset="0"/>
                        </a:rPr>
                        <a:t>E</a:t>
                      </a:r>
                      <a:br>
                        <a:rPr lang="en-US" sz="800" b="0" i="0" u="none" strike="noStrike">
                          <a:solidFill>
                            <a:srgbClr val="FFFFFF"/>
                          </a:solidFill>
                          <a:effectLst/>
                          <a:latin typeface="Century Gothic" panose="020B0502020202020204" pitchFamily="34" charset="0"/>
                        </a:rPr>
                      </a:br>
                      <a:r>
                        <a:rPr lang="en-US" sz="800" b="0" i="0" u="none" strike="noStrike">
                          <a:solidFill>
                            <a:srgbClr val="FFFFFF"/>
                          </a:solidFill>
                          <a:effectLst/>
                          <a:latin typeface="Century Gothic" panose="020B0502020202020204" pitchFamily="34" charset="0"/>
                        </a:rPr>
                        <a:t>(0.98)</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7D31"/>
                    </a:solidFill>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(0.64)</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(0.90)</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(0.96)</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6303150"/>
                  </a:ext>
                </a:extLst>
              </a:tr>
              <a:tr h="258339">
                <a:tc>
                  <a:txBody>
                    <a:bodyPr/>
                    <a:lstStyle/>
                    <a:p>
                      <a:pPr algn="ctr" fontAlgn="ctr"/>
                      <a:r>
                        <a:rPr lang="en-US" sz="800" b="1" i="0" u="none" strike="noStrike">
                          <a:solidFill>
                            <a:srgbClr val="000000"/>
                          </a:solidFill>
                          <a:effectLst/>
                          <a:latin typeface="Century Gothic" panose="020B0502020202020204" pitchFamily="34" charset="0"/>
                        </a:rPr>
                        <a:t>Hoyt St @ Union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(0.95)</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(0.80)</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8935993"/>
                  </a:ext>
                </a:extLst>
              </a:tr>
              <a:tr h="258339">
                <a:tc>
                  <a:txBody>
                    <a:bodyPr/>
                    <a:lstStyle/>
                    <a:p>
                      <a:pPr algn="ctr" fontAlgn="ctr"/>
                      <a:r>
                        <a:rPr lang="en-US" sz="800" b="1" i="0" u="none" strike="noStrike">
                          <a:solidFill>
                            <a:srgbClr val="000000"/>
                          </a:solidFill>
                          <a:effectLst/>
                          <a:latin typeface="Century Gothic" panose="020B0502020202020204" pitchFamily="34" charset="0"/>
                        </a:rPr>
                        <a:t>Smith St @ 3rd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2">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(0.91)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(0.76)</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(0.21)</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470945062"/>
                  </a:ext>
                </a:extLst>
              </a:tr>
              <a:tr h="258339">
                <a:tc>
                  <a:txBody>
                    <a:bodyPr/>
                    <a:lstStyle/>
                    <a:p>
                      <a:pPr algn="ctr" fontAlgn="ctr"/>
                      <a:r>
                        <a:rPr lang="en-US" sz="800" b="1" i="0" u="none" strike="noStrike">
                          <a:solidFill>
                            <a:srgbClr val="000000"/>
                          </a:solidFill>
                          <a:effectLst/>
                          <a:latin typeface="Century Gothic" panose="020B0502020202020204" pitchFamily="34" charset="0"/>
                        </a:rPr>
                        <a:t>Smith St @ Luquer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(Unsignalized)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D</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(0.41)</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917746090"/>
                  </a:ext>
                </a:extLst>
              </a:tr>
              <a:tr h="258339">
                <a:tc>
                  <a:txBody>
                    <a:bodyPr/>
                    <a:lstStyle/>
                    <a:p>
                      <a:pPr algn="ctr" fontAlgn="ctr"/>
                      <a:r>
                        <a:rPr lang="en-US" sz="800" b="1" i="0" u="none" strike="noStrike">
                          <a:solidFill>
                            <a:srgbClr val="000000"/>
                          </a:solidFill>
                          <a:effectLst/>
                          <a:latin typeface="Century Gothic" panose="020B0502020202020204" pitchFamily="34" charset="0"/>
                        </a:rPr>
                        <a:t>Smith St @ 9th St</a:t>
                      </a:r>
                      <a:br>
                        <a:rPr lang="en-US" sz="800" b="1" i="0" u="none" strike="noStrike">
                          <a:solidFill>
                            <a:srgbClr val="000000"/>
                          </a:solidFill>
                          <a:effectLst/>
                          <a:latin typeface="Century Gothic" panose="020B0502020202020204" pitchFamily="34" charset="0"/>
                        </a:rPr>
                      </a:br>
                      <a:r>
                        <a:rPr lang="en-US" sz="800" b="1" i="0" u="none" strike="noStrike">
                          <a:solidFill>
                            <a:srgbClr val="000000"/>
                          </a:solidFill>
                          <a:effectLst/>
                          <a:latin typeface="Century Gothic" panose="020B0502020202020204" pitchFamily="34" charset="0"/>
                        </a:rPr>
                        <a:t>(Signalized)</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(0.67)</a:t>
                      </a:r>
                    </a:p>
                  </a:txBody>
                  <a:tcPr marL="4725" marR="4725" marT="47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800" b="0" i="0" u="none" strike="noStrike">
                          <a:solidFill>
                            <a:srgbClr val="000000"/>
                          </a:solidFill>
                          <a:effectLst/>
                          <a:latin typeface="Century Gothic" panose="020B0502020202020204" pitchFamily="34" charset="0"/>
                        </a:rPr>
                        <a:t>B</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(0.49)</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(0.84)</a:t>
                      </a:r>
                    </a:p>
                  </a:txBody>
                  <a:tcPr marL="4725" marR="4725" marT="4725"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ctr" fontAlgn="ctr"/>
                      <a:r>
                        <a:rPr lang="en-US" sz="800" b="0" i="0" u="none" strike="noStrike">
                          <a:solidFill>
                            <a:srgbClr val="000000"/>
                          </a:solidFill>
                          <a:effectLst/>
                          <a:latin typeface="Century Gothic" panose="020B0502020202020204" pitchFamily="34" charset="0"/>
                        </a:rPr>
                        <a:t>C</a:t>
                      </a:r>
                      <a:br>
                        <a:rPr lang="en-US" sz="800" b="0" i="0" u="none" strike="noStrike">
                          <a:solidFill>
                            <a:srgbClr val="000000"/>
                          </a:solidFill>
                          <a:effectLst/>
                          <a:latin typeface="Century Gothic" panose="020B0502020202020204" pitchFamily="34" charset="0"/>
                        </a:rPr>
                      </a:br>
                      <a:r>
                        <a:rPr lang="en-US" sz="800" b="0" i="0" u="none" strike="noStrike">
                          <a:solidFill>
                            <a:srgbClr val="000000"/>
                          </a:solidFill>
                          <a:effectLst/>
                          <a:latin typeface="Century Gothic" panose="020B0502020202020204" pitchFamily="34" charset="0"/>
                        </a:rPr>
                        <a:t>(0.74)</a:t>
                      </a:r>
                    </a:p>
                  </a:txBody>
                  <a:tcPr marL="4725" marR="4725" marT="4725"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fontAlgn="ctr"/>
                      <a:r>
                        <a:rPr lang="en-US" sz="800" b="0" i="0" u="none" strike="noStrike" dirty="0">
                          <a:solidFill>
                            <a:srgbClr val="000000"/>
                          </a:solidFill>
                          <a:effectLst/>
                          <a:latin typeface="Century Gothic" panose="020B0502020202020204" pitchFamily="34" charset="0"/>
                        </a:rPr>
                        <a:t>-</a:t>
                      </a:r>
                    </a:p>
                  </a:txBody>
                  <a:tcPr marL="4725" marR="4725" marT="47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24979257"/>
                  </a:ext>
                </a:extLst>
              </a:tr>
            </a:tbl>
          </a:graphicData>
        </a:graphic>
      </p:graphicFrame>
    </p:spTree>
    <p:extLst>
      <p:ext uri="{BB962C8B-B14F-4D97-AF65-F5344CB8AC3E}">
        <p14:creationId xmlns:p14="http://schemas.microsoft.com/office/powerpoint/2010/main" val="4075276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3</a:t>
            </a:fld>
            <a:endParaRPr lang="en-US" dirty="0"/>
          </a:p>
        </p:txBody>
      </p:sp>
      <p:sp>
        <p:nvSpPr>
          <p:cNvPr id="5" name="Title 4"/>
          <p:cNvSpPr>
            <a:spLocks noGrp="1"/>
          </p:cNvSpPr>
          <p:nvPr>
            <p:ph type="ctrTitle"/>
          </p:nvPr>
        </p:nvSpPr>
        <p:spPr/>
        <p:txBody>
          <a:bodyPr/>
          <a:lstStyle/>
          <a:p>
            <a:r>
              <a:rPr lang="en-US" dirty="0"/>
              <a:t>Existing Condition</a:t>
            </a:r>
          </a:p>
        </p:txBody>
      </p:sp>
      <p:sp>
        <p:nvSpPr>
          <p:cNvPr id="7" name="Text Placeholder 6"/>
          <p:cNvSpPr>
            <a:spLocks noGrp="1"/>
          </p:cNvSpPr>
          <p:nvPr>
            <p:ph type="body" sz="quarter" idx="14"/>
          </p:nvPr>
        </p:nvSpPr>
        <p:spPr/>
        <p:txBody>
          <a:bodyPr/>
          <a:lstStyle/>
          <a:p>
            <a:endParaRPr lang="en-US"/>
          </a:p>
        </p:txBody>
      </p:sp>
      <p:sp>
        <p:nvSpPr>
          <p:cNvPr id="8" name="Text Placeholder 7"/>
          <p:cNvSpPr>
            <a:spLocks noGrp="1"/>
          </p:cNvSpPr>
          <p:nvPr>
            <p:ph type="body" sz="quarter" idx="15"/>
          </p:nvPr>
        </p:nvSpPr>
        <p:spPr>
          <a:xfrm>
            <a:off x="152400" y="663770"/>
            <a:ext cx="6604096" cy="5737030"/>
          </a:xfrm>
        </p:spPr>
        <p:txBody>
          <a:bodyPr anchor="ctr">
            <a:normAutofit/>
          </a:bodyPr>
          <a:lstStyle/>
          <a:p>
            <a:r>
              <a:rPr lang="en-US" sz="2000" b="1" dirty="0"/>
              <a:t>19 signalized intersections, 3 </a:t>
            </a:r>
            <a:r>
              <a:rPr lang="en-US" sz="2000" b="1" dirty="0" err="1"/>
              <a:t>unsignalized</a:t>
            </a:r>
            <a:r>
              <a:rPr lang="en-US" sz="2000" b="1" dirty="0"/>
              <a:t> intersections, and 1 uncontrolled intersection</a:t>
            </a:r>
          </a:p>
          <a:p>
            <a:endParaRPr lang="en-US" sz="2000" b="1" dirty="0"/>
          </a:p>
          <a:p>
            <a:r>
              <a:rPr lang="en-US" sz="2000" b="1" dirty="0"/>
              <a:t>16 DEP traffic counts collected in 2016 and 7 DCP traffic counts collected in 2017</a:t>
            </a:r>
          </a:p>
          <a:p>
            <a:endParaRPr lang="en-US" sz="2000" b="1" dirty="0"/>
          </a:p>
          <a:p>
            <a:r>
              <a:rPr lang="en-US" sz="2000" b="1" dirty="0"/>
              <a:t>Focus on </a:t>
            </a:r>
            <a:r>
              <a:rPr lang="en-US" sz="2000" b="1" u="sng" dirty="0"/>
              <a:t>weekday PM peak</a:t>
            </a:r>
            <a:r>
              <a:rPr lang="en-US" sz="2000" b="1" dirty="0"/>
              <a:t> for this analysis</a:t>
            </a:r>
          </a:p>
          <a:p>
            <a:endParaRPr lang="en-US" sz="2000" b="1" u="sng" dirty="0"/>
          </a:p>
          <a:p>
            <a:r>
              <a:rPr lang="en-US" sz="2000" b="1" dirty="0"/>
              <a:t>Intersections with congested approaches:</a:t>
            </a:r>
          </a:p>
          <a:p>
            <a:pPr lvl="2"/>
            <a:r>
              <a:rPr lang="en-US" sz="1800" dirty="0"/>
              <a:t>4</a:t>
            </a:r>
            <a:r>
              <a:rPr lang="en-US" sz="1800" baseline="30000" dirty="0"/>
              <a:t>th</a:t>
            </a:r>
            <a:r>
              <a:rPr lang="en-US" sz="1800" dirty="0"/>
              <a:t> Ave @ Union St (EB &amp; WB)</a:t>
            </a:r>
          </a:p>
          <a:p>
            <a:pPr lvl="2"/>
            <a:r>
              <a:rPr lang="en-US" sz="1800" dirty="0"/>
              <a:t>4</a:t>
            </a:r>
            <a:r>
              <a:rPr lang="en-US" sz="1800" baseline="30000" dirty="0"/>
              <a:t>th</a:t>
            </a:r>
            <a:r>
              <a:rPr lang="en-US" sz="1800" dirty="0"/>
              <a:t> Ave @ 3</a:t>
            </a:r>
            <a:r>
              <a:rPr lang="en-US" sz="1800" baseline="30000" dirty="0"/>
              <a:t>rd</a:t>
            </a:r>
            <a:r>
              <a:rPr lang="en-US" sz="1800" dirty="0"/>
              <a:t> St (EB)</a:t>
            </a:r>
          </a:p>
          <a:p>
            <a:pPr lvl="2"/>
            <a:r>
              <a:rPr lang="en-US" sz="1800" dirty="0"/>
              <a:t>3</a:t>
            </a:r>
            <a:r>
              <a:rPr lang="en-US" sz="1800" baseline="30000" dirty="0"/>
              <a:t>rd</a:t>
            </a:r>
            <a:r>
              <a:rPr lang="en-US" sz="1800" dirty="0"/>
              <a:t> Ave @ Union St (EB)</a:t>
            </a:r>
          </a:p>
          <a:p>
            <a:pPr lvl="2"/>
            <a:r>
              <a:rPr lang="en-US" sz="1800" dirty="0"/>
              <a:t>3</a:t>
            </a:r>
            <a:r>
              <a:rPr lang="en-US" sz="1800" baseline="30000" dirty="0"/>
              <a:t>rd</a:t>
            </a:r>
            <a:r>
              <a:rPr lang="en-US" sz="1800" dirty="0"/>
              <a:t> Ave @ 9</a:t>
            </a:r>
            <a:r>
              <a:rPr lang="en-US" sz="1800" baseline="30000" dirty="0"/>
              <a:t>th</a:t>
            </a:r>
            <a:r>
              <a:rPr lang="en-US" sz="1800" dirty="0"/>
              <a:t> St (WB)</a:t>
            </a:r>
            <a:endParaRPr lang="en-US" sz="2000" dirty="0"/>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896" y="0"/>
            <a:ext cx="5299365" cy="6858000"/>
          </a:xfrm>
          <a:prstGeom prst="rect">
            <a:avLst/>
          </a:prstGeom>
          <a:ln w="3175">
            <a:solidFill>
              <a:schemeClr val="tx1"/>
            </a:solidFill>
          </a:ln>
        </p:spPr>
      </p:pic>
      <p:sp>
        <p:nvSpPr>
          <p:cNvPr id="10" name="Oval 9">
            <a:extLst>
              <a:ext uri="{FF2B5EF4-FFF2-40B4-BE49-F238E27FC236}">
                <a16:creationId xmlns:a16="http://schemas.microsoft.com/office/drawing/2014/main" id="{2F1772A8-42D0-47C3-9A05-1417A63E1290}"/>
              </a:ext>
            </a:extLst>
          </p:cNvPr>
          <p:cNvSpPr/>
          <p:nvPr/>
        </p:nvSpPr>
        <p:spPr>
          <a:xfrm>
            <a:off x="89316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cxnSp>
        <p:nvCxnSpPr>
          <p:cNvPr id="11" name="Straight Arrow Connector 10">
            <a:extLst>
              <a:ext uri="{FF2B5EF4-FFF2-40B4-BE49-F238E27FC236}">
                <a16:creationId xmlns:a16="http://schemas.microsoft.com/office/drawing/2014/main" id="{187A7C0B-BFA8-4956-8C27-B93C033A2E97}"/>
              </a:ext>
            </a:extLst>
          </p:cNvPr>
          <p:cNvCxnSpPr>
            <a:cxnSpLocks/>
          </p:cNvCxnSpPr>
          <p:nvPr/>
        </p:nvCxnSpPr>
        <p:spPr>
          <a:xfrm>
            <a:off x="9803739" y="2200286"/>
            <a:ext cx="190018"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994BDBE-F022-44BE-9B25-67B45F2A9C64}"/>
              </a:ext>
            </a:extLst>
          </p:cNvPr>
          <p:cNvSpPr/>
          <p:nvPr/>
        </p:nvSpPr>
        <p:spPr>
          <a:xfrm>
            <a:off x="98520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3" name="Oval 12">
            <a:extLst>
              <a:ext uri="{FF2B5EF4-FFF2-40B4-BE49-F238E27FC236}">
                <a16:creationId xmlns:a16="http://schemas.microsoft.com/office/drawing/2014/main" id="{E67011DB-41CB-40A5-8131-A343047D41FD}"/>
              </a:ext>
            </a:extLst>
          </p:cNvPr>
          <p:cNvSpPr/>
          <p:nvPr/>
        </p:nvSpPr>
        <p:spPr>
          <a:xfrm>
            <a:off x="97936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4" name="Oval 13">
            <a:extLst>
              <a:ext uri="{FF2B5EF4-FFF2-40B4-BE49-F238E27FC236}">
                <a16:creationId xmlns:a16="http://schemas.microsoft.com/office/drawing/2014/main" id="{F4115CF5-7470-41FE-9FE9-6B6C794485AF}"/>
              </a:ext>
            </a:extLst>
          </p:cNvPr>
          <p:cNvSpPr/>
          <p:nvPr/>
        </p:nvSpPr>
        <p:spPr>
          <a:xfrm>
            <a:off x="99937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5" name="Oval 14">
            <a:extLst>
              <a:ext uri="{FF2B5EF4-FFF2-40B4-BE49-F238E27FC236}">
                <a16:creationId xmlns:a16="http://schemas.microsoft.com/office/drawing/2014/main" id="{E5D5DE58-C140-4B30-A276-734B37899899}"/>
              </a:ext>
            </a:extLst>
          </p:cNvPr>
          <p:cNvSpPr/>
          <p:nvPr/>
        </p:nvSpPr>
        <p:spPr>
          <a:xfrm>
            <a:off x="99937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6" name="Oval 15">
            <a:extLst>
              <a:ext uri="{FF2B5EF4-FFF2-40B4-BE49-F238E27FC236}">
                <a16:creationId xmlns:a16="http://schemas.microsoft.com/office/drawing/2014/main" id="{F967F410-7FF9-4AE5-A062-DB4C410F426E}"/>
              </a:ext>
            </a:extLst>
          </p:cNvPr>
          <p:cNvSpPr/>
          <p:nvPr/>
        </p:nvSpPr>
        <p:spPr>
          <a:xfrm>
            <a:off x="100017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7" name="Oval 16">
            <a:extLst>
              <a:ext uri="{FF2B5EF4-FFF2-40B4-BE49-F238E27FC236}">
                <a16:creationId xmlns:a16="http://schemas.microsoft.com/office/drawing/2014/main" id="{5F2C0521-E75E-4335-8AA0-BF655B92883D}"/>
              </a:ext>
            </a:extLst>
          </p:cNvPr>
          <p:cNvSpPr/>
          <p:nvPr/>
        </p:nvSpPr>
        <p:spPr>
          <a:xfrm>
            <a:off x="100095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8" name="Oval 17">
            <a:extLst>
              <a:ext uri="{FF2B5EF4-FFF2-40B4-BE49-F238E27FC236}">
                <a16:creationId xmlns:a16="http://schemas.microsoft.com/office/drawing/2014/main" id="{2F0A324D-5DE3-4EB2-ACBD-B4F26C058A78}"/>
              </a:ext>
            </a:extLst>
          </p:cNvPr>
          <p:cNvSpPr/>
          <p:nvPr/>
        </p:nvSpPr>
        <p:spPr>
          <a:xfrm>
            <a:off x="100095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9" name="Oval 18">
            <a:extLst>
              <a:ext uri="{FF2B5EF4-FFF2-40B4-BE49-F238E27FC236}">
                <a16:creationId xmlns:a16="http://schemas.microsoft.com/office/drawing/2014/main" id="{455F9FCE-EBAB-4F34-A829-43F4C1D7E388}"/>
              </a:ext>
            </a:extLst>
          </p:cNvPr>
          <p:cNvSpPr/>
          <p:nvPr/>
        </p:nvSpPr>
        <p:spPr>
          <a:xfrm>
            <a:off x="9936110" y="365155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20" name="Straight Arrow Connector 19">
            <a:extLst>
              <a:ext uri="{FF2B5EF4-FFF2-40B4-BE49-F238E27FC236}">
                <a16:creationId xmlns:a16="http://schemas.microsoft.com/office/drawing/2014/main" id="{B3D7EC88-EB9C-4DB6-A1AF-6D1A2566778D}"/>
              </a:ext>
            </a:extLst>
          </p:cNvPr>
          <p:cNvCxnSpPr>
            <a:cxnSpLocks/>
          </p:cNvCxnSpPr>
          <p:nvPr/>
        </p:nvCxnSpPr>
        <p:spPr>
          <a:xfrm flipH="1" flipV="1">
            <a:off x="10000463" y="5498307"/>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656F7C0-8980-497D-A1EE-FB2260DF65A8}"/>
              </a:ext>
            </a:extLst>
          </p:cNvPr>
          <p:cNvSpPr/>
          <p:nvPr/>
        </p:nvSpPr>
        <p:spPr>
          <a:xfrm>
            <a:off x="108366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22" name="Oval 21">
            <a:extLst>
              <a:ext uri="{FF2B5EF4-FFF2-40B4-BE49-F238E27FC236}">
                <a16:creationId xmlns:a16="http://schemas.microsoft.com/office/drawing/2014/main" id="{48116950-9585-4D6C-8F4A-62B86C301B54}"/>
              </a:ext>
            </a:extLst>
          </p:cNvPr>
          <p:cNvSpPr/>
          <p:nvPr/>
        </p:nvSpPr>
        <p:spPr>
          <a:xfrm>
            <a:off x="108400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23" name="TextBox 22">
            <a:extLst>
              <a:ext uri="{FF2B5EF4-FFF2-40B4-BE49-F238E27FC236}">
                <a16:creationId xmlns:a16="http://schemas.microsoft.com/office/drawing/2014/main" id="{609E6820-4BD8-4AF0-A248-7627FF23EC68}"/>
              </a:ext>
            </a:extLst>
          </p:cNvPr>
          <p:cNvSpPr txBox="1"/>
          <p:nvPr/>
        </p:nvSpPr>
        <p:spPr>
          <a:xfrm>
            <a:off x="9795066" y="1973630"/>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24" name="TextBox 23">
            <a:extLst>
              <a:ext uri="{FF2B5EF4-FFF2-40B4-BE49-F238E27FC236}">
                <a16:creationId xmlns:a16="http://schemas.microsoft.com/office/drawing/2014/main" id="{102E9C7D-E095-4A02-887B-2CA74D28892E}"/>
              </a:ext>
            </a:extLst>
          </p:cNvPr>
          <p:cNvSpPr txBox="1"/>
          <p:nvPr/>
        </p:nvSpPr>
        <p:spPr>
          <a:xfrm>
            <a:off x="10075907" y="53003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25" name="Oval 24">
            <a:extLst>
              <a:ext uri="{FF2B5EF4-FFF2-40B4-BE49-F238E27FC236}">
                <a16:creationId xmlns:a16="http://schemas.microsoft.com/office/drawing/2014/main" id="{BDE9A895-E63F-426C-90A1-671D487D5166}"/>
              </a:ext>
            </a:extLst>
          </p:cNvPr>
          <p:cNvSpPr/>
          <p:nvPr/>
        </p:nvSpPr>
        <p:spPr>
          <a:xfrm>
            <a:off x="107667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26" name="Straight Arrow Connector 25">
            <a:extLst>
              <a:ext uri="{FF2B5EF4-FFF2-40B4-BE49-F238E27FC236}">
                <a16:creationId xmlns:a16="http://schemas.microsoft.com/office/drawing/2014/main" id="{CFC7E0AF-9102-42E8-90EA-27C16F1EBB28}"/>
              </a:ext>
            </a:extLst>
          </p:cNvPr>
          <p:cNvCxnSpPr>
            <a:cxnSpLocks/>
          </p:cNvCxnSpPr>
          <p:nvPr/>
        </p:nvCxnSpPr>
        <p:spPr>
          <a:xfrm>
            <a:off x="10526632" y="3782979"/>
            <a:ext cx="221669" cy="1644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55923C3-39DE-469C-886E-95C94D109F12}"/>
              </a:ext>
            </a:extLst>
          </p:cNvPr>
          <p:cNvSpPr txBox="1"/>
          <p:nvPr/>
        </p:nvSpPr>
        <p:spPr>
          <a:xfrm>
            <a:off x="10540825" y="358487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28" name="Oval 27">
            <a:extLst>
              <a:ext uri="{FF2B5EF4-FFF2-40B4-BE49-F238E27FC236}">
                <a16:creationId xmlns:a16="http://schemas.microsoft.com/office/drawing/2014/main" id="{12287986-61D0-4706-833F-4C5F2C979CAA}"/>
              </a:ext>
            </a:extLst>
          </p:cNvPr>
          <p:cNvSpPr/>
          <p:nvPr/>
        </p:nvSpPr>
        <p:spPr>
          <a:xfrm>
            <a:off x="106326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29" name="Oval 28">
            <a:extLst>
              <a:ext uri="{FF2B5EF4-FFF2-40B4-BE49-F238E27FC236}">
                <a16:creationId xmlns:a16="http://schemas.microsoft.com/office/drawing/2014/main" id="{9CAE5489-9DC4-425B-AD80-F1ED6C143413}"/>
              </a:ext>
            </a:extLst>
          </p:cNvPr>
          <p:cNvSpPr/>
          <p:nvPr/>
        </p:nvSpPr>
        <p:spPr>
          <a:xfrm>
            <a:off x="93126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30" name="Oval 29">
            <a:extLst>
              <a:ext uri="{FF2B5EF4-FFF2-40B4-BE49-F238E27FC236}">
                <a16:creationId xmlns:a16="http://schemas.microsoft.com/office/drawing/2014/main" id="{3BF6178F-3B3D-438A-8D26-BC10A8C3CDF9}"/>
              </a:ext>
            </a:extLst>
          </p:cNvPr>
          <p:cNvSpPr/>
          <p:nvPr/>
        </p:nvSpPr>
        <p:spPr>
          <a:xfrm>
            <a:off x="93306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31" name="Oval 30">
            <a:extLst>
              <a:ext uri="{FF2B5EF4-FFF2-40B4-BE49-F238E27FC236}">
                <a16:creationId xmlns:a16="http://schemas.microsoft.com/office/drawing/2014/main" id="{6000ABE8-5D19-4035-81C8-EEE67E9A69D3}"/>
              </a:ext>
            </a:extLst>
          </p:cNvPr>
          <p:cNvSpPr/>
          <p:nvPr/>
        </p:nvSpPr>
        <p:spPr>
          <a:xfrm>
            <a:off x="93126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32" name="Oval 31">
            <a:extLst>
              <a:ext uri="{FF2B5EF4-FFF2-40B4-BE49-F238E27FC236}">
                <a16:creationId xmlns:a16="http://schemas.microsoft.com/office/drawing/2014/main" id="{E89E2245-1F68-4D57-A3AC-A503E8DB105E}"/>
              </a:ext>
            </a:extLst>
          </p:cNvPr>
          <p:cNvSpPr/>
          <p:nvPr/>
        </p:nvSpPr>
        <p:spPr>
          <a:xfrm>
            <a:off x="85815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33" name="Oval 32">
            <a:extLst>
              <a:ext uri="{FF2B5EF4-FFF2-40B4-BE49-F238E27FC236}">
                <a16:creationId xmlns:a16="http://schemas.microsoft.com/office/drawing/2014/main" id="{D4655A4E-36F3-439B-B4E2-ABA293BAEABA}"/>
              </a:ext>
            </a:extLst>
          </p:cNvPr>
          <p:cNvSpPr/>
          <p:nvPr/>
        </p:nvSpPr>
        <p:spPr>
          <a:xfrm>
            <a:off x="85045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34" name="Oval 33">
            <a:extLst>
              <a:ext uri="{FF2B5EF4-FFF2-40B4-BE49-F238E27FC236}">
                <a16:creationId xmlns:a16="http://schemas.microsoft.com/office/drawing/2014/main" id="{904A9CC4-1153-4969-B343-4DAA4651E2D2}"/>
              </a:ext>
            </a:extLst>
          </p:cNvPr>
          <p:cNvSpPr/>
          <p:nvPr/>
        </p:nvSpPr>
        <p:spPr>
          <a:xfrm>
            <a:off x="7087620" y="34482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35" name="Oval 34">
            <a:extLst>
              <a:ext uri="{FF2B5EF4-FFF2-40B4-BE49-F238E27FC236}">
                <a16:creationId xmlns:a16="http://schemas.microsoft.com/office/drawing/2014/main" id="{9A74C67F-C366-450D-AEB3-B19B2724D25A}"/>
              </a:ext>
            </a:extLst>
          </p:cNvPr>
          <p:cNvSpPr/>
          <p:nvPr/>
        </p:nvSpPr>
        <p:spPr>
          <a:xfrm>
            <a:off x="72171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36" name="Oval 35">
            <a:extLst>
              <a:ext uri="{FF2B5EF4-FFF2-40B4-BE49-F238E27FC236}">
                <a16:creationId xmlns:a16="http://schemas.microsoft.com/office/drawing/2014/main" id="{C80CB6A3-A108-4673-A420-0C2DBCBB967C}"/>
              </a:ext>
            </a:extLst>
          </p:cNvPr>
          <p:cNvSpPr/>
          <p:nvPr/>
        </p:nvSpPr>
        <p:spPr>
          <a:xfrm>
            <a:off x="73297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37" name="Oval 36">
            <a:extLst>
              <a:ext uri="{FF2B5EF4-FFF2-40B4-BE49-F238E27FC236}">
                <a16:creationId xmlns:a16="http://schemas.microsoft.com/office/drawing/2014/main" id="{21EB7E1A-849E-48F9-A61A-4D89AE3E93A0}"/>
              </a:ext>
            </a:extLst>
          </p:cNvPr>
          <p:cNvSpPr/>
          <p:nvPr/>
        </p:nvSpPr>
        <p:spPr>
          <a:xfrm>
            <a:off x="78208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38" name="Straight Arrow Connector 37">
            <a:extLst>
              <a:ext uri="{FF2B5EF4-FFF2-40B4-BE49-F238E27FC236}">
                <a16:creationId xmlns:a16="http://schemas.microsoft.com/office/drawing/2014/main" id="{D72E62D6-7C67-45CE-BBC0-C552B10DB3AE}"/>
              </a:ext>
            </a:extLst>
          </p:cNvPr>
          <p:cNvCxnSpPr>
            <a:cxnSpLocks/>
          </p:cNvCxnSpPr>
          <p:nvPr/>
        </p:nvCxnSpPr>
        <p:spPr>
          <a:xfrm>
            <a:off x="10608060" y="2190582"/>
            <a:ext cx="20751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E2DF2086-35FC-43A2-B723-5E5105904FE1}"/>
              </a:ext>
            </a:extLst>
          </p:cNvPr>
          <p:cNvCxnSpPr>
            <a:cxnSpLocks/>
          </p:cNvCxnSpPr>
          <p:nvPr/>
        </p:nvCxnSpPr>
        <p:spPr>
          <a:xfrm flipH="1">
            <a:off x="11026680" y="2190582"/>
            <a:ext cx="190981"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06C47D24-54BA-4604-A7B3-37CB1A22C878}"/>
              </a:ext>
            </a:extLst>
          </p:cNvPr>
          <p:cNvSpPr txBox="1"/>
          <p:nvPr/>
        </p:nvSpPr>
        <p:spPr>
          <a:xfrm>
            <a:off x="11099548" y="1969306"/>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41" name="TextBox 40">
            <a:extLst>
              <a:ext uri="{FF2B5EF4-FFF2-40B4-BE49-F238E27FC236}">
                <a16:creationId xmlns:a16="http://schemas.microsoft.com/office/drawing/2014/main" id="{A0D6A795-73B5-49FD-92A1-944410EEB707}"/>
              </a:ext>
            </a:extLst>
          </p:cNvPr>
          <p:cNvSpPr txBox="1"/>
          <p:nvPr/>
        </p:nvSpPr>
        <p:spPr>
          <a:xfrm>
            <a:off x="10611812" y="1971995"/>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44" name="TextBox 43"/>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grpSp>
        <p:nvGrpSpPr>
          <p:cNvPr id="52" name="Group 51">
            <a:extLst>
              <a:ext uri="{FF2B5EF4-FFF2-40B4-BE49-F238E27FC236}">
                <a16:creationId xmlns:a16="http://schemas.microsoft.com/office/drawing/2014/main" id="{FF8A3E7E-9823-4715-9C9E-6C8EE5146947}"/>
              </a:ext>
            </a:extLst>
          </p:cNvPr>
          <p:cNvGrpSpPr/>
          <p:nvPr/>
        </p:nvGrpSpPr>
        <p:grpSpPr>
          <a:xfrm>
            <a:off x="6905895" y="5992421"/>
            <a:ext cx="2942305" cy="865579"/>
            <a:chOff x="6905895" y="5992421"/>
            <a:chExt cx="2942305" cy="865579"/>
          </a:xfrm>
        </p:grpSpPr>
        <p:sp>
          <p:nvSpPr>
            <p:cNvPr id="53" name="Rectangle 52">
              <a:extLst>
                <a:ext uri="{FF2B5EF4-FFF2-40B4-BE49-F238E27FC236}">
                  <a16:creationId xmlns:a16="http://schemas.microsoft.com/office/drawing/2014/main" id="{17C4471B-FFCB-4C49-B893-FFE3E004C66D}"/>
                </a:ext>
              </a:extLst>
            </p:cNvPr>
            <p:cNvSpPr/>
            <p:nvPr/>
          </p:nvSpPr>
          <p:spPr>
            <a:xfrm>
              <a:off x="6905895" y="5992421"/>
              <a:ext cx="2932373" cy="86557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A54C2CA0-7495-4FFE-823C-62CC42FE53DE}"/>
                </a:ext>
              </a:extLst>
            </p:cNvPr>
            <p:cNvSpPr/>
            <p:nvPr/>
          </p:nvSpPr>
          <p:spPr>
            <a:xfrm>
              <a:off x="7081096" y="63292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55" name="Straight Arrow Connector 54">
              <a:extLst>
                <a:ext uri="{FF2B5EF4-FFF2-40B4-BE49-F238E27FC236}">
                  <a16:creationId xmlns:a16="http://schemas.microsoft.com/office/drawing/2014/main" id="{20A33559-8388-4C1D-ACCE-C8B5AB783DB8}"/>
                </a:ext>
              </a:extLst>
            </p:cNvPr>
            <p:cNvCxnSpPr>
              <a:cxnSpLocks/>
            </p:cNvCxnSpPr>
            <p:nvPr/>
          </p:nvCxnSpPr>
          <p:spPr>
            <a:xfrm>
              <a:off x="7073847" y="671598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D11AEA7-59C3-4739-980E-EB4B05E31F6A}"/>
                </a:ext>
              </a:extLst>
            </p:cNvPr>
            <p:cNvSpPr txBox="1"/>
            <p:nvPr/>
          </p:nvSpPr>
          <p:spPr>
            <a:xfrm>
              <a:off x="7105301" y="651210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57" name="TextBox 56">
              <a:extLst>
                <a:ext uri="{FF2B5EF4-FFF2-40B4-BE49-F238E27FC236}">
                  <a16:creationId xmlns:a16="http://schemas.microsoft.com/office/drawing/2014/main" id="{D5032C08-7B65-41E0-81D7-6D8E5BD0A682}"/>
                </a:ext>
              </a:extLst>
            </p:cNvPr>
            <p:cNvSpPr txBox="1"/>
            <p:nvPr/>
          </p:nvSpPr>
          <p:spPr>
            <a:xfrm>
              <a:off x="7331309" y="629755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58" name="TextBox 57">
              <a:extLst>
                <a:ext uri="{FF2B5EF4-FFF2-40B4-BE49-F238E27FC236}">
                  <a16:creationId xmlns:a16="http://schemas.microsoft.com/office/drawing/2014/main" id="{17124B49-9D92-45BD-8802-9936F7F894B6}"/>
                </a:ext>
              </a:extLst>
            </p:cNvPr>
            <p:cNvSpPr txBox="1"/>
            <p:nvPr/>
          </p:nvSpPr>
          <p:spPr>
            <a:xfrm>
              <a:off x="7331309" y="656016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59" name="TextBox 58">
              <a:extLst>
                <a:ext uri="{FF2B5EF4-FFF2-40B4-BE49-F238E27FC236}">
                  <a16:creationId xmlns:a16="http://schemas.microsoft.com/office/drawing/2014/main" id="{D431C15D-AC81-4390-A13F-98848605CE60}"/>
                </a:ext>
              </a:extLst>
            </p:cNvPr>
            <p:cNvSpPr txBox="1"/>
            <p:nvPr/>
          </p:nvSpPr>
          <p:spPr>
            <a:xfrm>
              <a:off x="7331309" y="6030076"/>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60" name="Rectangle 59">
              <a:extLst>
                <a:ext uri="{FF2B5EF4-FFF2-40B4-BE49-F238E27FC236}">
                  <a16:creationId xmlns:a16="http://schemas.microsoft.com/office/drawing/2014/main" id="{482078D7-CDC8-4F48-8CDA-652FCE1465DD}"/>
                </a:ext>
              </a:extLst>
            </p:cNvPr>
            <p:cNvSpPr/>
            <p:nvPr/>
          </p:nvSpPr>
          <p:spPr>
            <a:xfrm>
              <a:off x="7081096" y="6061948"/>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160608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4</a:t>
            </a:fld>
            <a:endParaRPr lang="en-US" dirty="0"/>
          </a:p>
        </p:txBody>
      </p:sp>
      <p:sp>
        <p:nvSpPr>
          <p:cNvPr id="5" name="Title 4"/>
          <p:cNvSpPr>
            <a:spLocks noGrp="1"/>
          </p:cNvSpPr>
          <p:nvPr>
            <p:ph type="ctrTitle"/>
          </p:nvPr>
        </p:nvSpPr>
        <p:spPr/>
        <p:txBody>
          <a:bodyPr/>
          <a:lstStyle/>
          <a:p>
            <a:r>
              <a:rPr lang="en-US" dirty="0"/>
              <a:t>Future Scenario</a:t>
            </a:r>
          </a:p>
        </p:txBody>
      </p:sp>
      <p:sp>
        <p:nvSpPr>
          <p:cNvPr id="7" name="Text Placeholder 6"/>
          <p:cNvSpPr>
            <a:spLocks noGrp="1"/>
          </p:cNvSpPr>
          <p:nvPr>
            <p:ph type="body" sz="quarter" idx="14"/>
          </p:nvPr>
        </p:nvSpPr>
        <p:spPr/>
        <p:txBody>
          <a:bodyPr/>
          <a:lstStyle/>
          <a:p>
            <a:endParaRPr lang="en-US"/>
          </a:p>
        </p:txBody>
      </p:sp>
      <p:pic>
        <p:nvPicPr>
          <p:cNvPr id="44" name="Picture 4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896" y="0"/>
            <a:ext cx="5299365" cy="6858000"/>
          </a:xfrm>
          <a:prstGeom prst="rect">
            <a:avLst/>
          </a:prstGeom>
          <a:ln w="3175">
            <a:solidFill>
              <a:schemeClr val="tx1"/>
            </a:solidFill>
          </a:ln>
        </p:spPr>
      </p:pic>
      <p:sp>
        <p:nvSpPr>
          <p:cNvPr id="45" name="Oval 44">
            <a:extLst>
              <a:ext uri="{FF2B5EF4-FFF2-40B4-BE49-F238E27FC236}">
                <a16:creationId xmlns:a16="http://schemas.microsoft.com/office/drawing/2014/main" id="{628750E4-CAB9-4B28-94DE-75765A83DFED}"/>
              </a:ext>
            </a:extLst>
          </p:cNvPr>
          <p:cNvSpPr/>
          <p:nvPr/>
        </p:nvSpPr>
        <p:spPr>
          <a:xfrm>
            <a:off x="89316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cxnSp>
        <p:nvCxnSpPr>
          <p:cNvPr id="46" name="Straight Arrow Connector 45">
            <a:extLst>
              <a:ext uri="{FF2B5EF4-FFF2-40B4-BE49-F238E27FC236}">
                <a16:creationId xmlns:a16="http://schemas.microsoft.com/office/drawing/2014/main" id="{90D76569-9BF7-4259-8469-71B57A1D2F31}"/>
              </a:ext>
            </a:extLst>
          </p:cNvPr>
          <p:cNvCxnSpPr>
            <a:cxnSpLocks/>
          </p:cNvCxnSpPr>
          <p:nvPr/>
        </p:nvCxnSpPr>
        <p:spPr>
          <a:xfrm>
            <a:off x="9803739" y="2200286"/>
            <a:ext cx="190018"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CCBE8E28-7493-455C-B679-E9C9AD3988E7}"/>
              </a:ext>
            </a:extLst>
          </p:cNvPr>
          <p:cNvSpPr/>
          <p:nvPr/>
        </p:nvSpPr>
        <p:spPr>
          <a:xfrm>
            <a:off x="98520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48" name="Oval 47">
            <a:extLst>
              <a:ext uri="{FF2B5EF4-FFF2-40B4-BE49-F238E27FC236}">
                <a16:creationId xmlns:a16="http://schemas.microsoft.com/office/drawing/2014/main" id="{AD0C8E46-3600-46E5-A845-112B2A4BD4A2}"/>
              </a:ext>
            </a:extLst>
          </p:cNvPr>
          <p:cNvSpPr/>
          <p:nvPr/>
        </p:nvSpPr>
        <p:spPr>
          <a:xfrm>
            <a:off x="97936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49" name="Oval 48">
            <a:extLst>
              <a:ext uri="{FF2B5EF4-FFF2-40B4-BE49-F238E27FC236}">
                <a16:creationId xmlns:a16="http://schemas.microsoft.com/office/drawing/2014/main" id="{C1069483-A787-4832-B7D2-949077AAF2C8}"/>
              </a:ext>
            </a:extLst>
          </p:cNvPr>
          <p:cNvSpPr/>
          <p:nvPr/>
        </p:nvSpPr>
        <p:spPr>
          <a:xfrm>
            <a:off x="99937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50" name="Oval 49">
            <a:extLst>
              <a:ext uri="{FF2B5EF4-FFF2-40B4-BE49-F238E27FC236}">
                <a16:creationId xmlns:a16="http://schemas.microsoft.com/office/drawing/2014/main" id="{890E79F5-0F74-4691-9592-F579C69002F0}"/>
              </a:ext>
            </a:extLst>
          </p:cNvPr>
          <p:cNvSpPr/>
          <p:nvPr/>
        </p:nvSpPr>
        <p:spPr>
          <a:xfrm>
            <a:off x="99937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51" name="Oval 50">
            <a:extLst>
              <a:ext uri="{FF2B5EF4-FFF2-40B4-BE49-F238E27FC236}">
                <a16:creationId xmlns:a16="http://schemas.microsoft.com/office/drawing/2014/main" id="{6D5A9B5F-71AF-4D15-B4BA-516960507260}"/>
              </a:ext>
            </a:extLst>
          </p:cNvPr>
          <p:cNvSpPr/>
          <p:nvPr/>
        </p:nvSpPr>
        <p:spPr>
          <a:xfrm>
            <a:off x="100017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52" name="Oval 51">
            <a:extLst>
              <a:ext uri="{FF2B5EF4-FFF2-40B4-BE49-F238E27FC236}">
                <a16:creationId xmlns:a16="http://schemas.microsoft.com/office/drawing/2014/main" id="{95769BA8-80BC-47B7-A152-02CCA20D5AE6}"/>
              </a:ext>
            </a:extLst>
          </p:cNvPr>
          <p:cNvSpPr/>
          <p:nvPr/>
        </p:nvSpPr>
        <p:spPr>
          <a:xfrm>
            <a:off x="100095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53" name="Oval 52">
            <a:extLst>
              <a:ext uri="{FF2B5EF4-FFF2-40B4-BE49-F238E27FC236}">
                <a16:creationId xmlns:a16="http://schemas.microsoft.com/office/drawing/2014/main" id="{34CADB02-227E-4BAB-A9DC-D4DC8663861A}"/>
              </a:ext>
            </a:extLst>
          </p:cNvPr>
          <p:cNvSpPr/>
          <p:nvPr/>
        </p:nvSpPr>
        <p:spPr>
          <a:xfrm>
            <a:off x="100095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54" name="Oval 53">
            <a:extLst>
              <a:ext uri="{FF2B5EF4-FFF2-40B4-BE49-F238E27FC236}">
                <a16:creationId xmlns:a16="http://schemas.microsoft.com/office/drawing/2014/main" id="{689530BF-F96B-4547-8577-2FF8CF6B9688}"/>
              </a:ext>
            </a:extLst>
          </p:cNvPr>
          <p:cNvSpPr/>
          <p:nvPr/>
        </p:nvSpPr>
        <p:spPr>
          <a:xfrm>
            <a:off x="9936110" y="3651551"/>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F</a:t>
            </a:r>
          </a:p>
        </p:txBody>
      </p:sp>
      <p:cxnSp>
        <p:nvCxnSpPr>
          <p:cNvPr id="55" name="Straight Arrow Connector 54">
            <a:extLst>
              <a:ext uri="{FF2B5EF4-FFF2-40B4-BE49-F238E27FC236}">
                <a16:creationId xmlns:a16="http://schemas.microsoft.com/office/drawing/2014/main" id="{8E15A1D0-C01E-446E-9A6C-AEA5980E4477}"/>
              </a:ext>
            </a:extLst>
          </p:cNvPr>
          <p:cNvCxnSpPr>
            <a:cxnSpLocks/>
          </p:cNvCxnSpPr>
          <p:nvPr/>
        </p:nvCxnSpPr>
        <p:spPr>
          <a:xfrm flipH="1" flipV="1">
            <a:off x="10000463" y="5498307"/>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9E633920-5272-4DCB-B5B5-03BB1B910668}"/>
              </a:ext>
            </a:extLst>
          </p:cNvPr>
          <p:cNvSpPr/>
          <p:nvPr/>
        </p:nvSpPr>
        <p:spPr>
          <a:xfrm>
            <a:off x="108366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57" name="Oval 56">
            <a:extLst>
              <a:ext uri="{FF2B5EF4-FFF2-40B4-BE49-F238E27FC236}">
                <a16:creationId xmlns:a16="http://schemas.microsoft.com/office/drawing/2014/main" id="{565BF9CA-8DB8-4EB9-97A3-8ADC67CBB1DE}"/>
              </a:ext>
            </a:extLst>
          </p:cNvPr>
          <p:cNvSpPr/>
          <p:nvPr/>
        </p:nvSpPr>
        <p:spPr>
          <a:xfrm>
            <a:off x="108400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cxnSp>
        <p:nvCxnSpPr>
          <p:cNvPr id="58" name="Straight Arrow Connector 57">
            <a:extLst>
              <a:ext uri="{FF2B5EF4-FFF2-40B4-BE49-F238E27FC236}">
                <a16:creationId xmlns:a16="http://schemas.microsoft.com/office/drawing/2014/main" id="{B4F09F2B-462A-4E8F-A402-406D2CB6DD93}"/>
              </a:ext>
            </a:extLst>
          </p:cNvPr>
          <p:cNvCxnSpPr>
            <a:cxnSpLocks/>
          </p:cNvCxnSpPr>
          <p:nvPr/>
        </p:nvCxnSpPr>
        <p:spPr>
          <a:xfrm>
            <a:off x="10608060" y="2190582"/>
            <a:ext cx="207510"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7D21A09D-E857-4D49-8EC5-41600C3DBCA9}"/>
              </a:ext>
            </a:extLst>
          </p:cNvPr>
          <p:cNvCxnSpPr>
            <a:cxnSpLocks/>
          </p:cNvCxnSpPr>
          <p:nvPr/>
        </p:nvCxnSpPr>
        <p:spPr>
          <a:xfrm flipH="1">
            <a:off x="11026680" y="2190582"/>
            <a:ext cx="190981" cy="0"/>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ABBA34B-0505-44C0-8BFE-76E83472742C}"/>
              </a:ext>
            </a:extLst>
          </p:cNvPr>
          <p:cNvSpPr txBox="1"/>
          <p:nvPr/>
        </p:nvSpPr>
        <p:spPr>
          <a:xfrm>
            <a:off x="11099548" y="1969306"/>
            <a:ext cx="134470" cy="246217"/>
          </a:xfrm>
          <a:prstGeom prst="rect">
            <a:avLst/>
          </a:prstGeom>
          <a:noFill/>
        </p:spPr>
        <p:txBody>
          <a:bodyPr wrap="square" lIns="91435" tIns="45718" rIns="91435" bIns="45718" rtlCol="0">
            <a:spAutoFit/>
          </a:bodyPr>
          <a:lstStyle/>
          <a:p>
            <a:pPr algn="ctr"/>
            <a:r>
              <a:rPr lang="en-US" sz="1000" b="1" dirty="0">
                <a:solidFill>
                  <a:srgbClr val="FF0000"/>
                </a:solidFill>
              </a:rPr>
              <a:t>F</a:t>
            </a:r>
          </a:p>
        </p:txBody>
      </p:sp>
      <p:sp>
        <p:nvSpPr>
          <p:cNvPr id="61" name="TextBox 60">
            <a:extLst>
              <a:ext uri="{FF2B5EF4-FFF2-40B4-BE49-F238E27FC236}">
                <a16:creationId xmlns:a16="http://schemas.microsoft.com/office/drawing/2014/main" id="{901996A7-8667-4D29-93B9-D9DD363C05A3}"/>
              </a:ext>
            </a:extLst>
          </p:cNvPr>
          <p:cNvSpPr txBox="1"/>
          <p:nvPr/>
        </p:nvSpPr>
        <p:spPr>
          <a:xfrm>
            <a:off x="10611812" y="1971995"/>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62" name="TextBox 61">
            <a:extLst>
              <a:ext uri="{FF2B5EF4-FFF2-40B4-BE49-F238E27FC236}">
                <a16:creationId xmlns:a16="http://schemas.microsoft.com/office/drawing/2014/main" id="{A68AC105-B8EB-496B-A465-FAD2614F9F51}"/>
              </a:ext>
            </a:extLst>
          </p:cNvPr>
          <p:cNvSpPr txBox="1"/>
          <p:nvPr/>
        </p:nvSpPr>
        <p:spPr>
          <a:xfrm>
            <a:off x="9795066" y="1973630"/>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63" name="TextBox 62">
            <a:extLst>
              <a:ext uri="{FF2B5EF4-FFF2-40B4-BE49-F238E27FC236}">
                <a16:creationId xmlns:a16="http://schemas.microsoft.com/office/drawing/2014/main" id="{51A94F88-4426-45BD-A537-86CE66E86A8D}"/>
              </a:ext>
            </a:extLst>
          </p:cNvPr>
          <p:cNvSpPr txBox="1"/>
          <p:nvPr/>
        </p:nvSpPr>
        <p:spPr>
          <a:xfrm>
            <a:off x="10075907" y="53003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64" name="Oval 63">
            <a:extLst>
              <a:ext uri="{FF2B5EF4-FFF2-40B4-BE49-F238E27FC236}">
                <a16:creationId xmlns:a16="http://schemas.microsoft.com/office/drawing/2014/main" id="{420B0DFF-7185-4549-81A3-B56951574373}"/>
              </a:ext>
            </a:extLst>
          </p:cNvPr>
          <p:cNvSpPr/>
          <p:nvPr/>
        </p:nvSpPr>
        <p:spPr>
          <a:xfrm>
            <a:off x="10766759" y="3707981"/>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cxnSp>
        <p:nvCxnSpPr>
          <p:cNvPr id="65" name="Straight Arrow Connector 64">
            <a:extLst>
              <a:ext uri="{FF2B5EF4-FFF2-40B4-BE49-F238E27FC236}">
                <a16:creationId xmlns:a16="http://schemas.microsoft.com/office/drawing/2014/main" id="{6D15987A-60F8-47AD-A6F1-32265AF4A4C1}"/>
              </a:ext>
            </a:extLst>
          </p:cNvPr>
          <p:cNvCxnSpPr>
            <a:cxnSpLocks/>
          </p:cNvCxnSpPr>
          <p:nvPr/>
        </p:nvCxnSpPr>
        <p:spPr>
          <a:xfrm>
            <a:off x="10526632" y="3782979"/>
            <a:ext cx="221669" cy="1644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2672AD7-1082-41FF-9BFE-B1BF72E04950}"/>
              </a:ext>
            </a:extLst>
          </p:cNvPr>
          <p:cNvSpPr txBox="1"/>
          <p:nvPr/>
        </p:nvSpPr>
        <p:spPr>
          <a:xfrm>
            <a:off x="10540825" y="358487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67" name="Oval 66">
            <a:extLst>
              <a:ext uri="{FF2B5EF4-FFF2-40B4-BE49-F238E27FC236}">
                <a16:creationId xmlns:a16="http://schemas.microsoft.com/office/drawing/2014/main" id="{C0F5F4D3-B38A-45CB-8B6A-CDC38D73B30B}"/>
              </a:ext>
            </a:extLst>
          </p:cNvPr>
          <p:cNvSpPr/>
          <p:nvPr/>
        </p:nvSpPr>
        <p:spPr>
          <a:xfrm>
            <a:off x="106326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8" name="Oval 67">
            <a:extLst>
              <a:ext uri="{FF2B5EF4-FFF2-40B4-BE49-F238E27FC236}">
                <a16:creationId xmlns:a16="http://schemas.microsoft.com/office/drawing/2014/main" id="{18409B50-9FF7-4486-A77F-7DA9A6429B8A}"/>
              </a:ext>
            </a:extLst>
          </p:cNvPr>
          <p:cNvSpPr/>
          <p:nvPr/>
        </p:nvSpPr>
        <p:spPr>
          <a:xfrm>
            <a:off x="93126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69" name="Oval 68">
            <a:extLst>
              <a:ext uri="{FF2B5EF4-FFF2-40B4-BE49-F238E27FC236}">
                <a16:creationId xmlns:a16="http://schemas.microsoft.com/office/drawing/2014/main" id="{9CCF6F37-73C4-42B8-89B5-8770982090A3}"/>
              </a:ext>
            </a:extLst>
          </p:cNvPr>
          <p:cNvSpPr/>
          <p:nvPr/>
        </p:nvSpPr>
        <p:spPr>
          <a:xfrm>
            <a:off x="93306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70" name="Oval 69">
            <a:extLst>
              <a:ext uri="{FF2B5EF4-FFF2-40B4-BE49-F238E27FC236}">
                <a16:creationId xmlns:a16="http://schemas.microsoft.com/office/drawing/2014/main" id="{E9D95954-BB28-4D88-A692-7CDB6425B98D}"/>
              </a:ext>
            </a:extLst>
          </p:cNvPr>
          <p:cNvSpPr/>
          <p:nvPr/>
        </p:nvSpPr>
        <p:spPr>
          <a:xfrm>
            <a:off x="93126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71" name="Oval 70">
            <a:extLst>
              <a:ext uri="{FF2B5EF4-FFF2-40B4-BE49-F238E27FC236}">
                <a16:creationId xmlns:a16="http://schemas.microsoft.com/office/drawing/2014/main" id="{4915FCFE-921F-4747-918E-8AEB2A77A904}"/>
              </a:ext>
            </a:extLst>
          </p:cNvPr>
          <p:cNvSpPr/>
          <p:nvPr/>
        </p:nvSpPr>
        <p:spPr>
          <a:xfrm>
            <a:off x="85815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72" name="Oval 71">
            <a:extLst>
              <a:ext uri="{FF2B5EF4-FFF2-40B4-BE49-F238E27FC236}">
                <a16:creationId xmlns:a16="http://schemas.microsoft.com/office/drawing/2014/main" id="{FA947758-40CD-4D77-910C-11C95FCE9432}"/>
              </a:ext>
            </a:extLst>
          </p:cNvPr>
          <p:cNvSpPr/>
          <p:nvPr/>
        </p:nvSpPr>
        <p:spPr>
          <a:xfrm>
            <a:off x="85045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73" name="Oval 72">
            <a:extLst>
              <a:ext uri="{FF2B5EF4-FFF2-40B4-BE49-F238E27FC236}">
                <a16:creationId xmlns:a16="http://schemas.microsoft.com/office/drawing/2014/main" id="{7CE86DCC-6D3B-4E30-81DA-E8908B25DEAB}"/>
              </a:ext>
            </a:extLst>
          </p:cNvPr>
          <p:cNvSpPr/>
          <p:nvPr/>
        </p:nvSpPr>
        <p:spPr>
          <a:xfrm>
            <a:off x="7087620" y="3448217"/>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F</a:t>
            </a:r>
          </a:p>
        </p:txBody>
      </p:sp>
      <p:sp>
        <p:nvSpPr>
          <p:cNvPr id="74" name="Oval 73">
            <a:extLst>
              <a:ext uri="{FF2B5EF4-FFF2-40B4-BE49-F238E27FC236}">
                <a16:creationId xmlns:a16="http://schemas.microsoft.com/office/drawing/2014/main" id="{AF1CEBFC-626D-4936-B5AF-A6988F6038A7}"/>
              </a:ext>
            </a:extLst>
          </p:cNvPr>
          <p:cNvSpPr/>
          <p:nvPr/>
        </p:nvSpPr>
        <p:spPr>
          <a:xfrm>
            <a:off x="72171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75" name="Oval 74">
            <a:extLst>
              <a:ext uri="{FF2B5EF4-FFF2-40B4-BE49-F238E27FC236}">
                <a16:creationId xmlns:a16="http://schemas.microsoft.com/office/drawing/2014/main" id="{ED97ADEF-4562-45A8-B4D1-80B9878797AE}"/>
              </a:ext>
            </a:extLst>
          </p:cNvPr>
          <p:cNvSpPr/>
          <p:nvPr/>
        </p:nvSpPr>
        <p:spPr>
          <a:xfrm>
            <a:off x="73297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76" name="Oval 75">
            <a:extLst>
              <a:ext uri="{FF2B5EF4-FFF2-40B4-BE49-F238E27FC236}">
                <a16:creationId xmlns:a16="http://schemas.microsoft.com/office/drawing/2014/main" id="{C6F21E06-AA08-41EF-B316-A4E9F7EE0096}"/>
              </a:ext>
            </a:extLst>
          </p:cNvPr>
          <p:cNvSpPr/>
          <p:nvPr/>
        </p:nvSpPr>
        <p:spPr>
          <a:xfrm>
            <a:off x="78208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77" name="Straight Arrow Connector 76">
            <a:extLst>
              <a:ext uri="{FF2B5EF4-FFF2-40B4-BE49-F238E27FC236}">
                <a16:creationId xmlns:a16="http://schemas.microsoft.com/office/drawing/2014/main" id="{2B5C0CA3-68FD-4277-9589-337BC3632A1F}"/>
              </a:ext>
            </a:extLst>
          </p:cNvPr>
          <p:cNvCxnSpPr>
            <a:cxnSpLocks/>
          </p:cNvCxnSpPr>
          <p:nvPr/>
        </p:nvCxnSpPr>
        <p:spPr>
          <a:xfrm>
            <a:off x="9691106" y="3726549"/>
            <a:ext cx="221669" cy="16443"/>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A719800-C599-47F8-A226-222DCF0F0C6B}"/>
              </a:ext>
            </a:extLst>
          </p:cNvPr>
          <p:cNvSpPr txBox="1"/>
          <p:nvPr/>
        </p:nvSpPr>
        <p:spPr>
          <a:xfrm>
            <a:off x="9705299" y="352844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79" name="Straight Arrow Connector 78">
            <a:extLst>
              <a:ext uri="{FF2B5EF4-FFF2-40B4-BE49-F238E27FC236}">
                <a16:creationId xmlns:a16="http://schemas.microsoft.com/office/drawing/2014/main" id="{E6F7ED62-D8D7-409C-853A-5102AA32D4B3}"/>
              </a:ext>
            </a:extLst>
          </p:cNvPr>
          <p:cNvCxnSpPr>
            <a:cxnSpLocks/>
          </p:cNvCxnSpPr>
          <p:nvPr/>
        </p:nvCxnSpPr>
        <p:spPr>
          <a:xfrm flipV="1">
            <a:off x="10001124" y="3857405"/>
            <a:ext cx="13918" cy="194671"/>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59F7F24-3246-4F9C-913B-23F96D1BDA70}"/>
              </a:ext>
            </a:extLst>
          </p:cNvPr>
          <p:cNvSpPr txBox="1"/>
          <p:nvPr/>
        </p:nvSpPr>
        <p:spPr>
          <a:xfrm>
            <a:off x="9849700" y="3864747"/>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cxnSp>
        <p:nvCxnSpPr>
          <p:cNvPr id="81" name="Straight Arrow Connector 80">
            <a:extLst>
              <a:ext uri="{FF2B5EF4-FFF2-40B4-BE49-F238E27FC236}">
                <a16:creationId xmlns:a16="http://schemas.microsoft.com/office/drawing/2014/main" id="{EF810098-0CEF-4DDA-90A9-963C179E42B0}"/>
              </a:ext>
            </a:extLst>
          </p:cNvPr>
          <p:cNvCxnSpPr>
            <a:cxnSpLocks/>
          </p:cNvCxnSpPr>
          <p:nvPr/>
        </p:nvCxnSpPr>
        <p:spPr>
          <a:xfrm flipH="1" flipV="1">
            <a:off x="10124695" y="3754019"/>
            <a:ext cx="192013" cy="14244"/>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53061FF5-C0F3-4924-BC9C-C2C8383715A8}"/>
              </a:ext>
            </a:extLst>
          </p:cNvPr>
          <p:cNvSpPr txBox="1"/>
          <p:nvPr/>
        </p:nvSpPr>
        <p:spPr>
          <a:xfrm>
            <a:off x="10200139" y="3556103"/>
            <a:ext cx="134470" cy="246217"/>
          </a:xfrm>
          <a:prstGeom prst="rect">
            <a:avLst/>
          </a:prstGeom>
          <a:noFill/>
        </p:spPr>
        <p:txBody>
          <a:bodyPr wrap="square" lIns="91435" tIns="45718" rIns="91435" bIns="45718" rtlCol="0">
            <a:spAutoFit/>
          </a:bodyPr>
          <a:lstStyle/>
          <a:p>
            <a:pPr algn="ctr"/>
            <a:r>
              <a:rPr lang="en-US" sz="1000" b="1" dirty="0">
                <a:solidFill>
                  <a:srgbClr val="FF0000"/>
                </a:solidFill>
              </a:rPr>
              <a:t>F</a:t>
            </a:r>
          </a:p>
        </p:txBody>
      </p:sp>
      <p:cxnSp>
        <p:nvCxnSpPr>
          <p:cNvPr id="83" name="Straight Arrow Connector 82">
            <a:extLst>
              <a:ext uri="{FF2B5EF4-FFF2-40B4-BE49-F238E27FC236}">
                <a16:creationId xmlns:a16="http://schemas.microsoft.com/office/drawing/2014/main" id="{6DD23497-41F4-4531-8F8C-BE3305F52EFC}"/>
              </a:ext>
            </a:extLst>
          </p:cNvPr>
          <p:cNvCxnSpPr>
            <a:cxnSpLocks/>
          </p:cNvCxnSpPr>
          <p:nvPr/>
        </p:nvCxnSpPr>
        <p:spPr>
          <a:xfrm flipH="1" flipV="1">
            <a:off x="10053040" y="4622121"/>
            <a:ext cx="192013" cy="14244"/>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2808B0C-68BA-48A8-8C3C-D0811168A0CB}"/>
              </a:ext>
            </a:extLst>
          </p:cNvPr>
          <p:cNvSpPr txBox="1"/>
          <p:nvPr/>
        </p:nvSpPr>
        <p:spPr>
          <a:xfrm>
            <a:off x="10128484" y="4424206"/>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85" name="Straight Arrow Connector 84">
            <a:extLst>
              <a:ext uri="{FF2B5EF4-FFF2-40B4-BE49-F238E27FC236}">
                <a16:creationId xmlns:a16="http://schemas.microsoft.com/office/drawing/2014/main" id="{FC9BD218-776F-4C1A-8499-A64E7261E397}"/>
              </a:ext>
            </a:extLst>
          </p:cNvPr>
          <p:cNvCxnSpPr>
            <a:cxnSpLocks/>
          </p:cNvCxnSpPr>
          <p:nvPr/>
        </p:nvCxnSpPr>
        <p:spPr>
          <a:xfrm>
            <a:off x="9547364" y="5455990"/>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654DEB18-83DC-4DDF-AD9A-A208496620EF}"/>
              </a:ext>
            </a:extLst>
          </p:cNvPr>
          <p:cNvSpPr txBox="1"/>
          <p:nvPr/>
        </p:nvSpPr>
        <p:spPr>
          <a:xfrm>
            <a:off x="9561558" y="5257883"/>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87" name="Straight Arrow Connector 86">
            <a:extLst>
              <a:ext uri="{FF2B5EF4-FFF2-40B4-BE49-F238E27FC236}">
                <a16:creationId xmlns:a16="http://schemas.microsoft.com/office/drawing/2014/main" id="{8F4D86EC-D6B3-41E5-BBBF-C0A0058E002F}"/>
              </a:ext>
            </a:extLst>
          </p:cNvPr>
          <p:cNvCxnSpPr>
            <a:cxnSpLocks/>
          </p:cNvCxnSpPr>
          <p:nvPr/>
        </p:nvCxnSpPr>
        <p:spPr>
          <a:xfrm>
            <a:off x="8383944" y="2224748"/>
            <a:ext cx="19001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0C6D37C0-3578-4C35-B05B-8A6EC75EF0E2}"/>
              </a:ext>
            </a:extLst>
          </p:cNvPr>
          <p:cNvSpPr txBox="1"/>
          <p:nvPr/>
        </p:nvSpPr>
        <p:spPr>
          <a:xfrm>
            <a:off x="8375270" y="19980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89" name="Straight Arrow Connector 88">
            <a:extLst>
              <a:ext uri="{FF2B5EF4-FFF2-40B4-BE49-F238E27FC236}">
                <a16:creationId xmlns:a16="http://schemas.microsoft.com/office/drawing/2014/main" id="{A1310FF0-DDB8-444B-80E8-4EA94F440503}"/>
              </a:ext>
            </a:extLst>
          </p:cNvPr>
          <p:cNvCxnSpPr>
            <a:cxnSpLocks/>
          </p:cNvCxnSpPr>
          <p:nvPr/>
        </p:nvCxnSpPr>
        <p:spPr>
          <a:xfrm>
            <a:off x="8273532" y="3609788"/>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8D32D42-2D0A-4F77-828E-C11040CEC603}"/>
              </a:ext>
            </a:extLst>
          </p:cNvPr>
          <p:cNvSpPr txBox="1"/>
          <p:nvPr/>
        </p:nvSpPr>
        <p:spPr>
          <a:xfrm>
            <a:off x="8287725"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91" name="Straight Arrow Connector 90">
            <a:extLst>
              <a:ext uri="{FF2B5EF4-FFF2-40B4-BE49-F238E27FC236}">
                <a16:creationId xmlns:a16="http://schemas.microsoft.com/office/drawing/2014/main" id="{99246A87-2C0B-40D3-BAFF-3B1569CFE5EA}"/>
              </a:ext>
            </a:extLst>
          </p:cNvPr>
          <p:cNvCxnSpPr>
            <a:cxnSpLocks/>
          </p:cNvCxnSpPr>
          <p:nvPr/>
        </p:nvCxnSpPr>
        <p:spPr>
          <a:xfrm>
            <a:off x="7618374" y="2242695"/>
            <a:ext cx="19001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2B7C551-F08D-45B1-B994-EF6F7D37B123}"/>
              </a:ext>
            </a:extLst>
          </p:cNvPr>
          <p:cNvSpPr txBox="1"/>
          <p:nvPr/>
        </p:nvSpPr>
        <p:spPr>
          <a:xfrm>
            <a:off x="7609701" y="2016039"/>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93" name="Straight Arrow Connector 92">
            <a:extLst>
              <a:ext uri="{FF2B5EF4-FFF2-40B4-BE49-F238E27FC236}">
                <a16:creationId xmlns:a16="http://schemas.microsoft.com/office/drawing/2014/main" id="{8A675AB2-9E90-406E-B6D2-B0FDF1D0A2E4}"/>
              </a:ext>
            </a:extLst>
          </p:cNvPr>
          <p:cNvCxnSpPr>
            <a:cxnSpLocks/>
          </p:cNvCxnSpPr>
          <p:nvPr/>
        </p:nvCxnSpPr>
        <p:spPr>
          <a:xfrm flipH="1" flipV="1">
            <a:off x="7179060" y="3646434"/>
            <a:ext cx="28990" cy="193116"/>
          </a:xfrm>
          <a:prstGeom prst="straightConnector1">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A07E9301-5F3E-4121-B658-E2A93D2F7BCB}"/>
              </a:ext>
            </a:extLst>
          </p:cNvPr>
          <p:cNvSpPr txBox="1"/>
          <p:nvPr/>
        </p:nvSpPr>
        <p:spPr>
          <a:xfrm>
            <a:off x="7052576" y="3673831"/>
            <a:ext cx="134470" cy="246217"/>
          </a:xfrm>
          <a:prstGeom prst="rect">
            <a:avLst/>
          </a:prstGeom>
          <a:noFill/>
        </p:spPr>
        <p:txBody>
          <a:bodyPr wrap="square" lIns="91435" tIns="45718" rIns="91435" bIns="45718" rtlCol="0">
            <a:spAutoFit/>
          </a:bodyPr>
          <a:lstStyle/>
          <a:p>
            <a:pPr algn="ctr"/>
            <a:r>
              <a:rPr lang="en-US" sz="1000" b="1" dirty="0">
                <a:solidFill>
                  <a:schemeClr val="bg2"/>
                </a:solidFill>
              </a:rPr>
              <a:t>F</a:t>
            </a:r>
          </a:p>
        </p:txBody>
      </p:sp>
      <p:sp>
        <p:nvSpPr>
          <p:cNvPr id="97" name="Text Placeholder 7"/>
          <p:cNvSpPr>
            <a:spLocks noGrp="1"/>
          </p:cNvSpPr>
          <p:nvPr>
            <p:ph type="body" sz="quarter" idx="15"/>
          </p:nvPr>
        </p:nvSpPr>
        <p:spPr>
          <a:xfrm>
            <a:off x="152400" y="663770"/>
            <a:ext cx="6604096" cy="5737030"/>
          </a:xfrm>
        </p:spPr>
        <p:txBody>
          <a:bodyPr anchor="ctr">
            <a:normAutofit/>
          </a:bodyPr>
          <a:lstStyle/>
          <a:p>
            <a:r>
              <a:rPr lang="en-US" sz="2000" b="1" dirty="0"/>
              <a:t>With future background growth and projected land development after rezoning</a:t>
            </a:r>
          </a:p>
          <a:p>
            <a:endParaRPr lang="en-US" sz="2000" b="1" dirty="0"/>
          </a:p>
          <a:p>
            <a:r>
              <a:rPr lang="en-US" sz="2000" b="1" dirty="0"/>
              <a:t>Intersections with congested approaches:</a:t>
            </a:r>
          </a:p>
          <a:p>
            <a:pPr lvl="2"/>
            <a:r>
              <a:rPr lang="en-US" sz="1800" dirty="0"/>
              <a:t>4</a:t>
            </a:r>
            <a:r>
              <a:rPr lang="en-US" sz="1800" baseline="30000" dirty="0"/>
              <a:t>th</a:t>
            </a:r>
            <a:r>
              <a:rPr lang="en-US" sz="1800" dirty="0"/>
              <a:t> Ave @ Union St (EB &amp; WB)</a:t>
            </a:r>
          </a:p>
          <a:p>
            <a:pPr lvl="2"/>
            <a:r>
              <a:rPr lang="en-US" sz="1800" u="sng" dirty="0"/>
              <a:t>4</a:t>
            </a:r>
            <a:r>
              <a:rPr lang="en-US" sz="1800" u="sng" baseline="30000" dirty="0"/>
              <a:t>th</a:t>
            </a:r>
            <a:r>
              <a:rPr lang="en-US" sz="1800" u="sng" dirty="0"/>
              <a:t> Ave @ 3</a:t>
            </a:r>
            <a:r>
              <a:rPr lang="en-US" sz="1800" u="sng" baseline="30000" dirty="0"/>
              <a:t>rd</a:t>
            </a:r>
            <a:r>
              <a:rPr lang="en-US" sz="1800" u="sng" dirty="0"/>
              <a:t> St (EB)</a:t>
            </a:r>
          </a:p>
          <a:p>
            <a:pPr lvl="2"/>
            <a:r>
              <a:rPr lang="en-US" sz="1800" dirty="0"/>
              <a:t>3</a:t>
            </a:r>
            <a:r>
              <a:rPr lang="en-US" sz="1800" baseline="30000" dirty="0"/>
              <a:t>rd</a:t>
            </a:r>
            <a:r>
              <a:rPr lang="en-US" sz="1800" dirty="0"/>
              <a:t> Ave @ Union St (EB)</a:t>
            </a:r>
          </a:p>
          <a:p>
            <a:pPr lvl="2"/>
            <a:r>
              <a:rPr lang="en-US" sz="1800" u="sng" dirty="0"/>
              <a:t>3</a:t>
            </a:r>
            <a:r>
              <a:rPr lang="en-US" sz="1800" u="sng" baseline="30000" dirty="0"/>
              <a:t>rd</a:t>
            </a:r>
            <a:r>
              <a:rPr lang="en-US" sz="1800" u="sng" dirty="0"/>
              <a:t> Ave @ 3</a:t>
            </a:r>
            <a:r>
              <a:rPr lang="en-US" sz="1800" u="sng" baseline="30000" dirty="0"/>
              <a:t>rd</a:t>
            </a:r>
            <a:r>
              <a:rPr lang="en-US" sz="1800" u="sng" dirty="0"/>
              <a:t> St (EB &amp; WB &amp; NB)</a:t>
            </a:r>
          </a:p>
          <a:p>
            <a:pPr lvl="2"/>
            <a:r>
              <a:rPr lang="en-US" sz="1800" dirty="0"/>
              <a:t>3</a:t>
            </a:r>
            <a:r>
              <a:rPr lang="en-US" sz="1800" baseline="30000" dirty="0"/>
              <a:t>rd</a:t>
            </a:r>
            <a:r>
              <a:rPr lang="en-US" sz="1800" dirty="0"/>
              <a:t> Ave @ 6</a:t>
            </a:r>
            <a:r>
              <a:rPr lang="en-US" sz="1800" baseline="30000" dirty="0"/>
              <a:t>th</a:t>
            </a:r>
            <a:r>
              <a:rPr lang="en-US" sz="1800" dirty="0"/>
              <a:t> St (WB)</a:t>
            </a:r>
          </a:p>
          <a:p>
            <a:pPr lvl="2"/>
            <a:r>
              <a:rPr lang="en-US" sz="1800" dirty="0"/>
              <a:t>3</a:t>
            </a:r>
            <a:r>
              <a:rPr lang="en-US" sz="1800" baseline="30000" dirty="0"/>
              <a:t>rd</a:t>
            </a:r>
            <a:r>
              <a:rPr lang="en-US" sz="1800" dirty="0"/>
              <a:t> Ave @ 9</a:t>
            </a:r>
            <a:r>
              <a:rPr lang="en-US" sz="1800" baseline="30000" dirty="0"/>
              <a:t>th</a:t>
            </a:r>
            <a:r>
              <a:rPr lang="en-US" sz="1800" dirty="0"/>
              <a:t> St (EB &amp; WB)</a:t>
            </a:r>
          </a:p>
          <a:p>
            <a:pPr lvl="2"/>
            <a:r>
              <a:rPr lang="en-US" sz="1800" dirty="0"/>
              <a:t>Bond St @ Union St (EB)</a:t>
            </a:r>
          </a:p>
          <a:p>
            <a:pPr lvl="2"/>
            <a:r>
              <a:rPr lang="en-US" sz="1800" dirty="0"/>
              <a:t>Bond St @ 3</a:t>
            </a:r>
            <a:r>
              <a:rPr lang="en-US" sz="1800" baseline="30000" dirty="0"/>
              <a:t>rd</a:t>
            </a:r>
            <a:r>
              <a:rPr lang="en-US" sz="1800" dirty="0"/>
              <a:t> St (EB)</a:t>
            </a:r>
          </a:p>
          <a:p>
            <a:pPr lvl="2"/>
            <a:r>
              <a:rPr lang="en-US" sz="1800" dirty="0"/>
              <a:t>Hoyt St @ Union St (EB)</a:t>
            </a:r>
          </a:p>
          <a:p>
            <a:pPr lvl="2"/>
            <a:r>
              <a:rPr lang="en-US" sz="1800" u="sng" dirty="0"/>
              <a:t>Smith St @ 3</a:t>
            </a:r>
            <a:r>
              <a:rPr lang="en-US" sz="1800" u="sng" baseline="30000" dirty="0"/>
              <a:t>rd</a:t>
            </a:r>
            <a:r>
              <a:rPr lang="en-US" sz="1800" u="sng" dirty="0"/>
              <a:t> St (NB)</a:t>
            </a:r>
            <a:endParaRPr lang="en-US" sz="2000" u="sng" dirty="0"/>
          </a:p>
        </p:txBody>
      </p:sp>
      <p:sp>
        <p:nvSpPr>
          <p:cNvPr id="95" name="TextBox 94"/>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grpSp>
        <p:nvGrpSpPr>
          <p:cNvPr id="104" name="Group 103">
            <a:extLst>
              <a:ext uri="{FF2B5EF4-FFF2-40B4-BE49-F238E27FC236}">
                <a16:creationId xmlns:a16="http://schemas.microsoft.com/office/drawing/2014/main" id="{7748C501-B99B-4E81-B08C-C991CE1F4A60}"/>
              </a:ext>
            </a:extLst>
          </p:cNvPr>
          <p:cNvGrpSpPr/>
          <p:nvPr/>
        </p:nvGrpSpPr>
        <p:grpSpPr>
          <a:xfrm>
            <a:off x="6905895" y="5992421"/>
            <a:ext cx="2942305" cy="865579"/>
            <a:chOff x="6905895" y="5992421"/>
            <a:chExt cx="2942305" cy="865579"/>
          </a:xfrm>
        </p:grpSpPr>
        <p:sp>
          <p:nvSpPr>
            <p:cNvPr id="105" name="Rectangle 104">
              <a:extLst>
                <a:ext uri="{FF2B5EF4-FFF2-40B4-BE49-F238E27FC236}">
                  <a16:creationId xmlns:a16="http://schemas.microsoft.com/office/drawing/2014/main" id="{048CE454-FADD-4502-841B-F0C0340FB191}"/>
                </a:ext>
              </a:extLst>
            </p:cNvPr>
            <p:cNvSpPr/>
            <p:nvPr/>
          </p:nvSpPr>
          <p:spPr>
            <a:xfrm>
              <a:off x="6905895" y="5992421"/>
              <a:ext cx="2932373" cy="86557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78F8F4C8-03EE-498D-B29C-23FC139E0728}"/>
                </a:ext>
              </a:extLst>
            </p:cNvPr>
            <p:cNvSpPr/>
            <p:nvPr/>
          </p:nvSpPr>
          <p:spPr>
            <a:xfrm>
              <a:off x="7081096" y="63292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107" name="Straight Arrow Connector 106">
              <a:extLst>
                <a:ext uri="{FF2B5EF4-FFF2-40B4-BE49-F238E27FC236}">
                  <a16:creationId xmlns:a16="http://schemas.microsoft.com/office/drawing/2014/main" id="{0AA61A35-B84A-4C37-9C2D-3D7E39C58ACD}"/>
                </a:ext>
              </a:extLst>
            </p:cNvPr>
            <p:cNvCxnSpPr>
              <a:cxnSpLocks/>
            </p:cNvCxnSpPr>
            <p:nvPr/>
          </p:nvCxnSpPr>
          <p:spPr>
            <a:xfrm>
              <a:off x="7073847" y="671598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6B5B417-2741-4D88-9A62-37C7A12DBA3B}"/>
                </a:ext>
              </a:extLst>
            </p:cNvPr>
            <p:cNvSpPr txBox="1"/>
            <p:nvPr/>
          </p:nvSpPr>
          <p:spPr>
            <a:xfrm>
              <a:off x="7105301" y="651210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109" name="TextBox 108">
              <a:extLst>
                <a:ext uri="{FF2B5EF4-FFF2-40B4-BE49-F238E27FC236}">
                  <a16:creationId xmlns:a16="http://schemas.microsoft.com/office/drawing/2014/main" id="{3C4C54D7-837E-48C7-B6F4-1184A8B2A7CA}"/>
                </a:ext>
              </a:extLst>
            </p:cNvPr>
            <p:cNvSpPr txBox="1"/>
            <p:nvPr/>
          </p:nvSpPr>
          <p:spPr>
            <a:xfrm>
              <a:off x="7331309" y="629755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110" name="TextBox 109">
              <a:extLst>
                <a:ext uri="{FF2B5EF4-FFF2-40B4-BE49-F238E27FC236}">
                  <a16:creationId xmlns:a16="http://schemas.microsoft.com/office/drawing/2014/main" id="{BF9C5D2D-1709-4EEE-979C-EA2348250A6B}"/>
                </a:ext>
              </a:extLst>
            </p:cNvPr>
            <p:cNvSpPr txBox="1"/>
            <p:nvPr/>
          </p:nvSpPr>
          <p:spPr>
            <a:xfrm>
              <a:off x="7331309" y="656016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111" name="TextBox 110">
              <a:extLst>
                <a:ext uri="{FF2B5EF4-FFF2-40B4-BE49-F238E27FC236}">
                  <a16:creationId xmlns:a16="http://schemas.microsoft.com/office/drawing/2014/main" id="{B094171D-E935-469C-A7B3-847147D7BD83}"/>
                </a:ext>
              </a:extLst>
            </p:cNvPr>
            <p:cNvSpPr txBox="1"/>
            <p:nvPr/>
          </p:nvSpPr>
          <p:spPr>
            <a:xfrm>
              <a:off x="7331309" y="6030076"/>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112" name="Rectangle 111">
              <a:extLst>
                <a:ext uri="{FF2B5EF4-FFF2-40B4-BE49-F238E27FC236}">
                  <a16:creationId xmlns:a16="http://schemas.microsoft.com/office/drawing/2014/main" id="{0C998963-9F34-4DB2-A7FC-315667D4661B}"/>
                </a:ext>
              </a:extLst>
            </p:cNvPr>
            <p:cNvSpPr/>
            <p:nvPr/>
          </p:nvSpPr>
          <p:spPr>
            <a:xfrm>
              <a:off x="7081096" y="6061948"/>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82412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5</a:t>
            </a:fld>
            <a:endParaRPr lang="en-US" dirty="0"/>
          </a:p>
        </p:txBody>
      </p:sp>
      <p:sp>
        <p:nvSpPr>
          <p:cNvPr id="5" name="Title 4"/>
          <p:cNvSpPr>
            <a:spLocks noGrp="1"/>
          </p:cNvSpPr>
          <p:nvPr>
            <p:ph type="ctrTitle"/>
          </p:nvPr>
        </p:nvSpPr>
        <p:spPr/>
        <p:txBody>
          <a:bodyPr/>
          <a:lstStyle/>
          <a:p>
            <a:r>
              <a:rPr lang="en-US" dirty="0"/>
              <a:t>With Improvements</a:t>
            </a:r>
          </a:p>
        </p:txBody>
      </p:sp>
      <p:sp>
        <p:nvSpPr>
          <p:cNvPr id="7" name="Text Placeholder 6"/>
          <p:cNvSpPr>
            <a:spLocks noGrp="1"/>
          </p:cNvSpPr>
          <p:nvPr>
            <p:ph type="body" sz="quarter" idx="14"/>
          </p:nvPr>
        </p:nvSpPr>
        <p:spPr/>
        <p:txBody>
          <a:bodyPr/>
          <a:lstStyle/>
          <a:p>
            <a:endParaRPr lang="en-US" dirty="0"/>
          </a:p>
        </p:txBody>
      </p:sp>
      <p:pic>
        <p:nvPicPr>
          <p:cNvPr id="96" name="Picture 9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7396" y="0"/>
            <a:ext cx="5299365" cy="6858000"/>
          </a:xfrm>
          <a:prstGeom prst="rect">
            <a:avLst/>
          </a:prstGeom>
          <a:ln w="3175">
            <a:solidFill>
              <a:schemeClr val="tx1"/>
            </a:solidFill>
          </a:ln>
        </p:spPr>
      </p:pic>
      <p:sp>
        <p:nvSpPr>
          <p:cNvPr id="97" name="Oval 96">
            <a:extLst>
              <a:ext uri="{FF2B5EF4-FFF2-40B4-BE49-F238E27FC236}">
                <a16:creationId xmlns:a16="http://schemas.microsoft.com/office/drawing/2014/main" id="{8B6BFA56-D300-4F67-8008-0F39B18927F7}"/>
              </a:ext>
            </a:extLst>
          </p:cNvPr>
          <p:cNvSpPr/>
          <p:nvPr/>
        </p:nvSpPr>
        <p:spPr>
          <a:xfrm>
            <a:off x="8930160" y="531014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98" name="Oval 97">
            <a:extLst>
              <a:ext uri="{FF2B5EF4-FFF2-40B4-BE49-F238E27FC236}">
                <a16:creationId xmlns:a16="http://schemas.microsoft.com/office/drawing/2014/main" id="{856D340C-492F-4296-8D43-44FB231467BD}"/>
              </a:ext>
            </a:extLst>
          </p:cNvPr>
          <p:cNvSpPr/>
          <p:nvPr/>
        </p:nvSpPr>
        <p:spPr>
          <a:xfrm>
            <a:off x="9850502" y="4519654"/>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99" name="Oval 98">
            <a:extLst>
              <a:ext uri="{FF2B5EF4-FFF2-40B4-BE49-F238E27FC236}">
                <a16:creationId xmlns:a16="http://schemas.microsoft.com/office/drawing/2014/main" id="{D44E1F03-189C-423A-925E-A47CFE4D4A07}"/>
              </a:ext>
            </a:extLst>
          </p:cNvPr>
          <p:cNvSpPr/>
          <p:nvPr/>
        </p:nvSpPr>
        <p:spPr>
          <a:xfrm>
            <a:off x="9792170" y="538568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00" name="Oval 99">
            <a:extLst>
              <a:ext uri="{FF2B5EF4-FFF2-40B4-BE49-F238E27FC236}">
                <a16:creationId xmlns:a16="http://schemas.microsoft.com/office/drawing/2014/main" id="{ED93BD94-CF09-4664-8060-49AACACBF8E5}"/>
              </a:ext>
            </a:extLst>
          </p:cNvPr>
          <p:cNvSpPr/>
          <p:nvPr/>
        </p:nvSpPr>
        <p:spPr>
          <a:xfrm>
            <a:off x="9992257" y="938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01" name="Oval 100">
            <a:extLst>
              <a:ext uri="{FF2B5EF4-FFF2-40B4-BE49-F238E27FC236}">
                <a16:creationId xmlns:a16="http://schemas.microsoft.com/office/drawing/2014/main" id="{7E8E7FF1-1FA4-49DE-BB93-51DFFF6EBB6F}"/>
              </a:ext>
            </a:extLst>
          </p:cNvPr>
          <p:cNvSpPr/>
          <p:nvPr/>
        </p:nvSpPr>
        <p:spPr>
          <a:xfrm>
            <a:off x="9992257" y="123648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02" name="Oval 101">
            <a:extLst>
              <a:ext uri="{FF2B5EF4-FFF2-40B4-BE49-F238E27FC236}">
                <a16:creationId xmlns:a16="http://schemas.microsoft.com/office/drawing/2014/main" id="{400706D2-479D-42ED-979B-F99465B1A3EB}"/>
              </a:ext>
            </a:extLst>
          </p:cNvPr>
          <p:cNvSpPr/>
          <p:nvPr/>
        </p:nvSpPr>
        <p:spPr>
          <a:xfrm>
            <a:off x="10000208" y="1516672"/>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03" name="Oval 102">
            <a:extLst>
              <a:ext uri="{FF2B5EF4-FFF2-40B4-BE49-F238E27FC236}">
                <a16:creationId xmlns:a16="http://schemas.microsoft.com/office/drawing/2014/main" id="{7C67F8FC-77F1-4688-872E-44FEDCE7F109}"/>
              </a:ext>
            </a:extLst>
          </p:cNvPr>
          <p:cNvSpPr/>
          <p:nvPr/>
        </p:nvSpPr>
        <p:spPr>
          <a:xfrm>
            <a:off x="10008095" y="181275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04" name="Oval 103">
            <a:extLst>
              <a:ext uri="{FF2B5EF4-FFF2-40B4-BE49-F238E27FC236}">
                <a16:creationId xmlns:a16="http://schemas.microsoft.com/office/drawing/2014/main" id="{71A04855-9DBE-4C61-8F03-59093718EC1F}"/>
              </a:ext>
            </a:extLst>
          </p:cNvPr>
          <p:cNvSpPr/>
          <p:nvPr/>
        </p:nvSpPr>
        <p:spPr>
          <a:xfrm>
            <a:off x="10008095" y="2108846"/>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105" name="Oval 104">
            <a:extLst>
              <a:ext uri="{FF2B5EF4-FFF2-40B4-BE49-F238E27FC236}">
                <a16:creationId xmlns:a16="http://schemas.microsoft.com/office/drawing/2014/main" id="{171EF3F6-5EA4-455E-96E5-EA6C83C71662}"/>
              </a:ext>
            </a:extLst>
          </p:cNvPr>
          <p:cNvSpPr/>
          <p:nvPr/>
        </p:nvSpPr>
        <p:spPr>
          <a:xfrm>
            <a:off x="9934610" y="3651551"/>
            <a:ext cx="182880" cy="1828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E</a:t>
            </a:r>
          </a:p>
        </p:txBody>
      </p:sp>
      <p:sp>
        <p:nvSpPr>
          <p:cNvPr id="106" name="Oval 105">
            <a:extLst>
              <a:ext uri="{FF2B5EF4-FFF2-40B4-BE49-F238E27FC236}">
                <a16:creationId xmlns:a16="http://schemas.microsoft.com/office/drawing/2014/main" id="{C15C11B3-87AB-446C-A6ED-9CB2A6DB4248}"/>
              </a:ext>
            </a:extLst>
          </p:cNvPr>
          <p:cNvSpPr/>
          <p:nvPr/>
        </p:nvSpPr>
        <p:spPr>
          <a:xfrm>
            <a:off x="10835160" y="121660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B</a:t>
            </a:r>
          </a:p>
        </p:txBody>
      </p:sp>
      <p:sp>
        <p:nvSpPr>
          <p:cNvPr id="107" name="Oval 106">
            <a:extLst>
              <a:ext uri="{FF2B5EF4-FFF2-40B4-BE49-F238E27FC236}">
                <a16:creationId xmlns:a16="http://schemas.microsoft.com/office/drawing/2014/main" id="{01DB1356-84F6-47C7-8F4D-95CEFAC48C5D}"/>
              </a:ext>
            </a:extLst>
          </p:cNvPr>
          <p:cNvSpPr/>
          <p:nvPr/>
        </p:nvSpPr>
        <p:spPr>
          <a:xfrm>
            <a:off x="10838510" y="2102119"/>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108" name="Oval 107">
            <a:extLst>
              <a:ext uri="{FF2B5EF4-FFF2-40B4-BE49-F238E27FC236}">
                <a16:creationId xmlns:a16="http://schemas.microsoft.com/office/drawing/2014/main" id="{8038D680-A615-4172-A8CE-E7B09ED76512}"/>
              </a:ext>
            </a:extLst>
          </p:cNvPr>
          <p:cNvSpPr/>
          <p:nvPr/>
        </p:nvSpPr>
        <p:spPr>
          <a:xfrm>
            <a:off x="10765259" y="370798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109" name="Straight Arrow Connector 108">
            <a:extLst>
              <a:ext uri="{FF2B5EF4-FFF2-40B4-BE49-F238E27FC236}">
                <a16:creationId xmlns:a16="http://schemas.microsoft.com/office/drawing/2014/main" id="{C1C53A3C-6259-4570-A642-95FC231BB92E}"/>
              </a:ext>
            </a:extLst>
          </p:cNvPr>
          <p:cNvCxnSpPr>
            <a:cxnSpLocks/>
          </p:cNvCxnSpPr>
          <p:nvPr/>
        </p:nvCxnSpPr>
        <p:spPr>
          <a:xfrm>
            <a:off x="10525132" y="378297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AA2B69C3-1C9E-4CFA-AC59-21A2C6EC2AA9}"/>
              </a:ext>
            </a:extLst>
          </p:cNvPr>
          <p:cNvSpPr txBox="1"/>
          <p:nvPr/>
        </p:nvSpPr>
        <p:spPr>
          <a:xfrm>
            <a:off x="10539325" y="358487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111" name="Oval 110">
            <a:extLst>
              <a:ext uri="{FF2B5EF4-FFF2-40B4-BE49-F238E27FC236}">
                <a16:creationId xmlns:a16="http://schemas.microsoft.com/office/drawing/2014/main" id="{450F3CD6-BF35-4AF2-AA32-C5D7C9AAD7FC}"/>
              </a:ext>
            </a:extLst>
          </p:cNvPr>
          <p:cNvSpPr/>
          <p:nvPr/>
        </p:nvSpPr>
        <p:spPr>
          <a:xfrm>
            <a:off x="10631190" y="54510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12" name="Oval 111">
            <a:extLst>
              <a:ext uri="{FF2B5EF4-FFF2-40B4-BE49-F238E27FC236}">
                <a16:creationId xmlns:a16="http://schemas.microsoft.com/office/drawing/2014/main" id="{701910BB-33BC-42F7-BB8C-ADF934358C65}"/>
              </a:ext>
            </a:extLst>
          </p:cNvPr>
          <p:cNvSpPr/>
          <p:nvPr/>
        </p:nvSpPr>
        <p:spPr>
          <a:xfrm>
            <a:off x="9311160" y="66377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13" name="Oval 112">
            <a:extLst>
              <a:ext uri="{FF2B5EF4-FFF2-40B4-BE49-F238E27FC236}">
                <a16:creationId xmlns:a16="http://schemas.microsoft.com/office/drawing/2014/main" id="{BA7A4E99-2809-496C-95DC-FD548F062F19}"/>
              </a:ext>
            </a:extLst>
          </p:cNvPr>
          <p:cNvSpPr/>
          <p:nvPr/>
        </p:nvSpPr>
        <p:spPr>
          <a:xfrm>
            <a:off x="9329140" y="153521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A</a:t>
            </a:r>
          </a:p>
        </p:txBody>
      </p:sp>
      <p:sp>
        <p:nvSpPr>
          <p:cNvPr id="114" name="Oval 113">
            <a:extLst>
              <a:ext uri="{FF2B5EF4-FFF2-40B4-BE49-F238E27FC236}">
                <a16:creationId xmlns:a16="http://schemas.microsoft.com/office/drawing/2014/main" id="{C066E2F9-C61B-4CEC-A396-337E2EA4A883}"/>
              </a:ext>
            </a:extLst>
          </p:cNvPr>
          <p:cNvSpPr/>
          <p:nvPr/>
        </p:nvSpPr>
        <p:spPr>
          <a:xfrm>
            <a:off x="9311160" y="212841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15" name="Oval 114">
            <a:extLst>
              <a:ext uri="{FF2B5EF4-FFF2-40B4-BE49-F238E27FC236}">
                <a16:creationId xmlns:a16="http://schemas.microsoft.com/office/drawing/2014/main" id="{FABD725B-31E7-4BB3-B65B-B9ED539C8561}"/>
              </a:ext>
            </a:extLst>
          </p:cNvPr>
          <p:cNvSpPr/>
          <p:nvPr/>
        </p:nvSpPr>
        <p:spPr>
          <a:xfrm>
            <a:off x="8580081" y="213655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16" name="Oval 115">
            <a:extLst>
              <a:ext uri="{FF2B5EF4-FFF2-40B4-BE49-F238E27FC236}">
                <a16:creationId xmlns:a16="http://schemas.microsoft.com/office/drawing/2014/main" id="{07DA97F1-48AA-4EAD-98B3-0002924270AE}"/>
              </a:ext>
            </a:extLst>
          </p:cNvPr>
          <p:cNvSpPr/>
          <p:nvPr/>
        </p:nvSpPr>
        <p:spPr>
          <a:xfrm>
            <a:off x="8503051" y="3536253"/>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117" name="Oval 116">
            <a:extLst>
              <a:ext uri="{FF2B5EF4-FFF2-40B4-BE49-F238E27FC236}">
                <a16:creationId xmlns:a16="http://schemas.microsoft.com/office/drawing/2014/main" id="{38537068-8DF3-44D1-8A98-309EDEA35E06}"/>
              </a:ext>
            </a:extLst>
          </p:cNvPr>
          <p:cNvSpPr/>
          <p:nvPr/>
        </p:nvSpPr>
        <p:spPr>
          <a:xfrm>
            <a:off x="7086120" y="3448217"/>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18" name="Oval 117">
            <a:extLst>
              <a:ext uri="{FF2B5EF4-FFF2-40B4-BE49-F238E27FC236}">
                <a16:creationId xmlns:a16="http://schemas.microsoft.com/office/drawing/2014/main" id="{F98E196F-79C6-4E4C-9BAF-715F28E5C7B5}"/>
              </a:ext>
            </a:extLst>
          </p:cNvPr>
          <p:cNvSpPr/>
          <p:nvPr/>
        </p:nvSpPr>
        <p:spPr>
          <a:xfrm>
            <a:off x="7215664" y="4343400"/>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sp>
        <p:nvSpPr>
          <p:cNvPr id="119" name="Oval 118">
            <a:extLst>
              <a:ext uri="{FF2B5EF4-FFF2-40B4-BE49-F238E27FC236}">
                <a16:creationId xmlns:a16="http://schemas.microsoft.com/office/drawing/2014/main" id="{8CC9F802-4366-43E2-A57E-977AC83005D7}"/>
              </a:ext>
            </a:extLst>
          </p:cNvPr>
          <p:cNvSpPr/>
          <p:nvPr/>
        </p:nvSpPr>
        <p:spPr>
          <a:xfrm>
            <a:off x="7328271" y="5204825"/>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C</a:t>
            </a:r>
          </a:p>
        </p:txBody>
      </p:sp>
      <p:sp>
        <p:nvSpPr>
          <p:cNvPr id="120" name="Oval 119">
            <a:extLst>
              <a:ext uri="{FF2B5EF4-FFF2-40B4-BE49-F238E27FC236}">
                <a16:creationId xmlns:a16="http://schemas.microsoft.com/office/drawing/2014/main" id="{64B22B50-2895-46EC-A403-97C749B80D39}"/>
              </a:ext>
            </a:extLst>
          </p:cNvPr>
          <p:cNvSpPr/>
          <p:nvPr/>
        </p:nvSpPr>
        <p:spPr>
          <a:xfrm>
            <a:off x="7819329" y="2138988"/>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121" name="Straight Arrow Connector 120">
            <a:extLst>
              <a:ext uri="{FF2B5EF4-FFF2-40B4-BE49-F238E27FC236}">
                <a16:creationId xmlns:a16="http://schemas.microsoft.com/office/drawing/2014/main" id="{84298D51-CDEC-4D43-8DC2-7663000519D2}"/>
              </a:ext>
            </a:extLst>
          </p:cNvPr>
          <p:cNvCxnSpPr>
            <a:cxnSpLocks/>
          </p:cNvCxnSpPr>
          <p:nvPr/>
        </p:nvCxnSpPr>
        <p:spPr>
          <a:xfrm>
            <a:off x="9689606" y="3726549"/>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4368652A-331A-48C8-8027-73361F19D6B5}"/>
              </a:ext>
            </a:extLst>
          </p:cNvPr>
          <p:cNvSpPr txBox="1"/>
          <p:nvPr/>
        </p:nvSpPr>
        <p:spPr>
          <a:xfrm>
            <a:off x="9703799" y="352844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23" name="Straight Arrow Connector 122">
            <a:extLst>
              <a:ext uri="{FF2B5EF4-FFF2-40B4-BE49-F238E27FC236}">
                <a16:creationId xmlns:a16="http://schemas.microsoft.com/office/drawing/2014/main" id="{45645480-4FEF-4542-9851-75B25CA632D9}"/>
              </a:ext>
            </a:extLst>
          </p:cNvPr>
          <p:cNvCxnSpPr>
            <a:cxnSpLocks/>
          </p:cNvCxnSpPr>
          <p:nvPr/>
        </p:nvCxnSpPr>
        <p:spPr>
          <a:xfrm flipV="1">
            <a:off x="9999624" y="3857405"/>
            <a:ext cx="13918" cy="194671"/>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5F706D2B-B398-4798-997A-2AAFAD70F265}"/>
              </a:ext>
            </a:extLst>
          </p:cNvPr>
          <p:cNvSpPr txBox="1"/>
          <p:nvPr/>
        </p:nvSpPr>
        <p:spPr>
          <a:xfrm>
            <a:off x="9848200" y="3864747"/>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25" name="Straight Arrow Connector 124">
            <a:extLst>
              <a:ext uri="{FF2B5EF4-FFF2-40B4-BE49-F238E27FC236}">
                <a16:creationId xmlns:a16="http://schemas.microsoft.com/office/drawing/2014/main" id="{29F35558-CA84-437C-AECC-876C91A1D2B2}"/>
              </a:ext>
            </a:extLst>
          </p:cNvPr>
          <p:cNvCxnSpPr>
            <a:cxnSpLocks/>
          </p:cNvCxnSpPr>
          <p:nvPr/>
        </p:nvCxnSpPr>
        <p:spPr>
          <a:xfrm>
            <a:off x="8382444" y="2224748"/>
            <a:ext cx="190018"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264CEE19-9B3F-47BE-A7FD-9F23B598260B}"/>
              </a:ext>
            </a:extLst>
          </p:cNvPr>
          <p:cNvSpPr txBox="1"/>
          <p:nvPr/>
        </p:nvSpPr>
        <p:spPr>
          <a:xfrm>
            <a:off x="8373770" y="1998092"/>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27" name="Straight Arrow Connector 126">
            <a:extLst>
              <a:ext uri="{FF2B5EF4-FFF2-40B4-BE49-F238E27FC236}">
                <a16:creationId xmlns:a16="http://schemas.microsoft.com/office/drawing/2014/main" id="{C1F89F76-EC32-46C3-8B8C-FC53C304F7A2}"/>
              </a:ext>
            </a:extLst>
          </p:cNvPr>
          <p:cNvCxnSpPr>
            <a:cxnSpLocks/>
          </p:cNvCxnSpPr>
          <p:nvPr/>
        </p:nvCxnSpPr>
        <p:spPr>
          <a:xfrm>
            <a:off x="8272032" y="3609788"/>
            <a:ext cx="221669" cy="1644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8E0F05BE-53C4-4BC8-AEED-00B8A3D6E17D}"/>
              </a:ext>
            </a:extLst>
          </p:cNvPr>
          <p:cNvSpPr txBox="1"/>
          <p:nvPr/>
        </p:nvSpPr>
        <p:spPr>
          <a:xfrm>
            <a:off x="8286225"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29" name="Straight Arrow Connector 128">
            <a:extLst>
              <a:ext uri="{FF2B5EF4-FFF2-40B4-BE49-F238E27FC236}">
                <a16:creationId xmlns:a16="http://schemas.microsoft.com/office/drawing/2014/main" id="{592819D9-B0A8-451E-AEB3-9BC0597747A8}"/>
              </a:ext>
            </a:extLst>
          </p:cNvPr>
          <p:cNvCxnSpPr>
            <a:cxnSpLocks/>
          </p:cNvCxnSpPr>
          <p:nvPr/>
        </p:nvCxnSpPr>
        <p:spPr>
          <a:xfrm flipH="1">
            <a:off x="10870320" y="3505201"/>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1A910DAB-2856-43E9-A61B-2A221AEED8D5}"/>
              </a:ext>
            </a:extLst>
          </p:cNvPr>
          <p:cNvSpPr txBox="1"/>
          <p:nvPr/>
        </p:nvSpPr>
        <p:spPr>
          <a:xfrm>
            <a:off x="10746800" y="3411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cxnSp>
        <p:nvCxnSpPr>
          <p:cNvPr id="131" name="Straight Arrow Connector 130">
            <a:extLst>
              <a:ext uri="{FF2B5EF4-FFF2-40B4-BE49-F238E27FC236}">
                <a16:creationId xmlns:a16="http://schemas.microsoft.com/office/drawing/2014/main" id="{CDA67A1D-3251-4E62-8B54-E93D6F323BF5}"/>
              </a:ext>
            </a:extLst>
          </p:cNvPr>
          <p:cNvCxnSpPr>
            <a:cxnSpLocks/>
          </p:cNvCxnSpPr>
          <p:nvPr/>
        </p:nvCxnSpPr>
        <p:spPr>
          <a:xfrm flipH="1">
            <a:off x="10028909" y="3436603"/>
            <a:ext cx="13544" cy="18943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488B1002-5963-4AA4-A63F-8239B1C32F1D}"/>
              </a:ext>
            </a:extLst>
          </p:cNvPr>
          <p:cNvSpPr txBox="1"/>
          <p:nvPr/>
        </p:nvSpPr>
        <p:spPr>
          <a:xfrm>
            <a:off x="10040667" y="3363568"/>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134" name="Text Placeholder 7"/>
          <p:cNvSpPr>
            <a:spLocks noGrp="1"/>
          </p:cNvSpPr>
          <p:nvPr>
            <p:ph type="body" sz="quarter" idx="15"/>
          </p:nvPr>
        </p:nvSpPr>
        <p:spPr>
          <a:xfrm>
            <a:off x="152400" y="663770"/>
            <a:ext cx="6604096" cy="5737030"/>
          </a:xfrm>
        </p:spPr>
        <p:txBody>
          <a:bodyPr anchor="ctr">
            <a:normAutofit/>
          </a:bodyPr>
          <a:lstStyle/>
          <a:p>
            <a:r>
              <a:rPr lang="en-US" sz="2000" b="1" dirty="0"/>
              <a:t>Improvements:</a:t>
            </a:r>
          </a:p>
          <a:p>
            <a:pPr lvl="2"/>
            <a:r>
              <a:rPr lang="en-US" sz="1800" dirty="0"/>
              <a:t>Change signal timings</a:t>
            </a:r>
          </a:p>
          <a:p>
            <a:pPr lvl="2"/>
            <a:r>
              <a:rPr lang="en-US" sz="1800" dirty="0"/>
              <a:t>Eliminate left turns</a:t>
            </a:r>
          </a:p>
          <a:p>
            <a:pPr lvl="2"/>
            <a:r>
              <a:rPr lang="en-US" sz="1800" dirty="0"/>
              <a:t>Daylight corners to add exclusive right-turn lanes</a:t>
            </a:r>
          </a:p>
          <a:p>
            <a:pPr lvl="2"/>
            <a:r>
              <a:rPr lang="en-US" sz="1800" dirty="0"/>
              <a:t>Divert 25% 3</a:t>
            </a:r>
            <a:r>
              <a:rPr lang="en-US" sz="1800" baseline="30000" dirty="0"/>
              <a:t>rd</a:t>
            </a:r>
            <a:r>
              <a:rPr lang="en-US" sz="1800" dirty="0"/>
              <a:t> St EB traffic to Union St</a:t>
            </a:r>
          </a:p>
          <a:p>
            <a:endParaRPr lang="en-US" sz="2000" dirty="0"/>
          </a:p>
          <a:p>
            <a:r>
              <a:rPr lang="en-US" sz="2000" b="1" dirty="0"/>
              <a:t>Intersections with congested approaches:</a:t>
            </a:r>
          </a:p>
          <a:p>
            <a:pPr lvl="2"/>
            <a:r>
              <a:rPr lang="en-US" sz="1800" dirty="0"/>
              <a:t>4</a:t>
            </a:r>
            <a:r>
              <a:rPr lang="en-US" sz="1800" baseline="30000" dirty="0"/>
              <a:t>th</a:t>
            </a:r>
            <a:r>
              <a:rPr lang="en-US" sz="1800" dirty="0"/>
              <a:t> Ave @ 3</a:t>
            </a:r>
            <a:r>
              <a:rPr lang="en-US" sz="1800" baseline="30000" dirty="0"/>
              <a:t>rd</a:t>
            </a:r>
            <a:r>
              <a:rPr lang="en-US" sz="1800" dirty="0"/>
              <a:t> St (EB &amp; SB)</a:t>
            </a:r>
          </a:p>
          <a:p>
            <a:pPr lvl="2"/>
            <a:r>
              <a:rPr lang="en-US" sz="1800" u="sng" dirty="0"/>
              <a:t>3</a:t>
            </a:r>
            <a:r>
              <a:rPr lang="en-US" sz="1800" u="sng" baseline="30000" dirty="0"/>
              <a:t>rd</a:t>
            </a:r>
            <a:r>
              <a:rPr lang="en-US" sz="1800" u="sng" dirty="0"/>
              <a:t> Ave @ 3</a:t>
            </a:r>
            <a:r>
              <a:rPr lang="en-US" sz="1800" u="sng" baseline="30000" dirty="0"/>
              <a:t>rd</a:t>
            </a:r>
            <a:r>
              <a:rPr lang="en-US" sz="1800" u="sng" dirty="0"/>
              <a:t> St (EB &amp; NB &amp; SB)</a:t>
            </a:r>
          </a:p>
          <a:p>
            <a:pPr lvl="2"/>
            <a:r>
              <a:rPr lang="en-US" sz="1800" dirty="0"/>
              <a:t>Bond St @ Union St (EB)</a:t>
            </a:r>
          </a:p>
          <a:p>
            <a:pPr lvl="2"/>
            <a:r>
              <a:rPr lang="en-US" sz="1800" dirty="0"/>
              <a:t>Bond St @ 3</a:t>
            </a:r>
            <a:r>
              <a:rPr lang="en-US" sz="1800" baseline="30000" dirty="0"/>
              <a:t>rd</a:t>
            </a:r>
            <a:r>
              <a:rPr lang="en-US" sz="1800" dirty="0"/>
              <a:t> St (EB)</a:t>
            </a:r>
            <a:endParaRPr lang="en-US" sz="2000" dirty="0"/>
          </a:p>
        </p:txBody>
      </p:sp>
      <p:sp>
        <p:nvSpPr>
          <p:cNvPr id="44" name="TextBox 43"/>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grpSp>
        <p:nvGrpSpPr>
          <p:cNvPr id="45" name="Group 44">
            <a:extLst>
              <a:ext uri="{FF2B5EF4-FFF2-40B4-BE49-F238E27FC236}">
                <a16:creationId xmlns:a16="http://schemas.microsoft.com/office/drawing/2014/main" id="{D4A27B7F-75E8-4CD0-ADDF-A44C42305C2E}"/>
              </a:ext>
            </a:extLst>
          </p:cNvPr>
          <p:cNvGrpSpPr/>
          <p:nvPr/>
        </p:nvGrpSpPr>
        <p:grpSpPr>
          <a:xfrm>
            <a:off x="6905895" y="5992421"/>
            <a:ext cx="2942305" cy="865579"/>
            <a:chOff x="6905895" y="5992421"/>
            <a:chExt cx="2942305" cy="865579"/>
          </a:xfrm>
        </p:grpSpPr>
        <p:sp>
          <p:nvSpPr>
            <p:cNvPr id="46" name="Rectangle 45">
              <a:extLst>
                <a:ext uri="{FF2B5EF4-FFF2-40B4-BE49-F238E27FC236}">
                  <a16:creationId xmlns:a16="http://schemas.microsoft.com/office/drawing/2014/main" id="{6F3C260E-F534-42C5-BB67-BBDD56BC60B3}"/>
                </a:ext>
              </a:extLst>
            </p:cNvPr>
            <p:cNvSpPr/>
            <p:nvPr/>
          </p:nvSpPr>
          <p:spPr>
            <a:xfrm>
              <a:off x="6905895" y="5992421"/>
              <a:ext cx="2932373" cy="86557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D4640F3-4BE1-49B9-AE5A-8ACCFDA04545}"/>
                </a:ext>
              </a:extLst>
            </p:cNvPr>
            <p:cNvSpPr/>
            <p:nvPr/>
          </p:nvSpPr>
          <p:spPr>
            <a:xfrm>
              <a:off x="7081096" y="632922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48" name="Straight Arrow Connector 47">
              <a:extLst>
                <a:ext uri="{FF2B5EF4-FFF2-40B4-BE49-F238E27FC236}">
                  <a16:creationId xmlns:a16="http://schemas.microsoft.com/office/drawing/2014/main" id="{E79EF3BE-E6E6-4E7E-AA41-558DA0E7AD54}"/>
                </a:ext>
              </a:extLst>
            </p:cNvPr>
            <p:cNvCxnSpPr>
              <a:cxnSpLocks/>
            </p:cNvCxnSpPr>
            <p:nvPr/>
          </p:nvCxnSpPr>
          <p:spPr>
            <a:xfrm>
              <a:off x="7073847" y="671598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0B353AAF-4B3C-4EF0-8AC7-2702A0429B5F}"/>
                </a:ext>
              </a:extLst>
            </p:cNvPr>
            <p:cNvSpPr txBox="1"/>
            <p:nvPr/>
          </p:nvSpPr>
          <p:spPr>
            <a:xfrm>
              <a:off x="7105301" y="651210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50" name="TextBox 49">
              <a:extLst>
                <a:ext uri="{FF2B5EF4-FFF2-40B4-BE49-F238E27FC236}">
                  <a16:creationId xmlns:a16="http://schemas.microsoft.com/office/drawing/2014/main" id="{298C241C-5253-47AF-ADAA-8C2F1C42DA87}"/>
                </a:ext>
              </a:extLst>
            </p:cNvPr>
            <p:cNvSpPr txBox="1"/>
            <p:nvPr/>
          </p:nvSpPr>
          <p:spPr>
            <a:xfrm>
              <a:off x="7331309" y="629755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51" name="TextBox 50">
              <a:extLst>
                <a:ext uri="{FF2B5EF4-FFF2-40B4-BE49-F238E27FC236}">
                  <a16:creationId xmlns:a16="http://schemas.microsoft.com/office/drawing/2014/main" id="{126EC8A5-1B50-4551-ABAA-93314218CD8C}"/>
                </a:ext>
              </a:extLst>
            </p:cNvPr>
            <p:cNvSpPr txBox="1"/>
            <p:nvPr/>
          </p:nvSpPr>
          <p:spPr>
            <a:xfrm>
              <a:off x="7331309" y="656016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52" name="TextBox 51">
              <a:extLst>
                <a:ext uri="{FF2B5EF4-FFF2-40B4-BE49-F238E27FC236}">
                  <a16:creationId xmlns:a16="http://schemas.microsoft.com/office/drawing/2014/main" id="{6EBC73DF-3C9A-4146-97DA-8C9683DC5BF3}"/>
                </a:ext>
              </a:extLst>
            </p:cNvPr>
            <p:cNvSpPr txBox="1"/>
            <p:nvPr/>
          </p:nvSpPr>
          <p:spPr>
            <a:xfrm>
              <a:off x="7331309" y="6030076"/>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Soft Sites</a:t>
              </a:r>
            </a:p>
          </p:txBody>
        </p:sp>
        <p:sp>
          <p:nvSpPr>
            <p:cNvPr id="53" name="Rectangle 52">
              <a:extLst>
                <a:ext uri="{FF2B5EF4-FFF2-40B4-BE49-F238E27FC236}">
                  <a16:creationId xmlns:a16="http://schemas.microsoft.com/office/drawing/2014/main" id="{C92B26DD-860A-4D44-B522-126063AB8206}"/>
                </a:ext>
              </a:extLst>
            </p:cNvPr>
            <p:cNvSpPr/>
            <p:nvPr/>
          </p:nvSpPr>
          <p:spPr>
            <a:xfrm>
              <a:off x="7081096" y="6061948"/>
              <a:ext cx="182880" cy="182471"/>
            </a:xfrm>
            <a:prstGeom prst="rect">
              <a:avLst/>
            </a:prstGeom>
            <a:solidFill>
              <a:srgbClr val="B4A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53280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6</a:t>
            </a:fld>
            <a:endParaRPr lang="en-US" dirty="0"/>
          </a:p>
        </p:txBody>
      </p:sp>
      <p:sp>
        <p:nvSpPr>
          <p:cNvPr id="5" name="Title 4"/>
          <p:cNvSpPr>
            <a:spLocks noGrp="1"/>
          </p:cNvSpPr>
          <p:nvPr>
            <p:ph type="ctrTitle"/>
          </p:nvPr>
        </p:nvSpPr>
        <p:spPr/>
        <p:txBody>
          <a:bodyPr/>
          <a:lstStyle/>
          <a:p>
            <a:r>
              <a:rPr lang="en-US" dirty="0"/>
              <a:t>Nevins Closure (50&amp;50 Scenario)</a:t>
            </a:r>
          </a:p>
        </p:txBody>
      </p:sp>
      <p:sp>
        <p:nvSpPr>
          <p:cNvPr id="7" name="Text Placeholder 6"/>
          <p:cNvSpPr>
            <a:spLocks noGrp="1"/>
          </p:cNvSpPr>
          <p:nvPr>
            <p:ph type="body" sz="quarter" idx="14"/>
          </p:nvPr>
        </p:nvSpPr>
        <p:spPr/>
        <p:txBody>
          <a:bodyPr/>
          <a:lstStyle/>
          <a:p>
            <a:endParaRPr lang="en-US"/>
          </a:p>
        </p:txBody>
      </p:sp>
      <p:sp>
        <p:nvSpPr>
          <p:cNvPr id="143" name="Text Placeholder 7"/>
          <p:cNvSpPr>
            <a:spLocks noGrp="1"/>
          </p:cNvSpPr>
          <p:nvPr>
            <p:ph type="body" sz="quarter" idx="15"/>
          </p:nvPr>
        </p:nvSpPr>
        <p:spPr>
          <a:xfrm>
            <a:off x="152400" y="663769"/>
            <a:ext cx="6604096" cy="3825858"/>
          </a:xfrm>
        </p:spPr>
        <p:txBody>
          <a:bodyPr anchor="ctr">
            <a:noAutofit/>
          </a:bodyPr>
          <a:lstStyle/>
          <a:p>
            <a:r>
              <a:rPr lang="en-US" sz="2000" b="1" dirty="0"/>
              <a:t>Closing Nevins St between Douglass St and </a:t>
            </a:r>
            <a:r>
              <a:rPr lang="en-US" sz="2000" b="1" dirty="0" err="1"/>
              <a:t>Degraw</a:t>
            </a:r>
            <a:r>
              <a:rPr lang="en-US" sz="2000" b="1" dirty="0"/>
              <a:t> St will require redirecting </a:t>
            </a:r>
            <a:r>
              <a:rPr lang="en-US" sz="2000" b="1" u="sng" dirty="0"/>
              <a:t>280 </a:t>
            </a:r>
            <a:r>
              <a:rPr lang="en-US" sz="2000" b="1" u="sng" dirty="0" err="1"/>
              <a:t>vehs</a:t>
            </a:r>
            <a:r>
              <a:rPr lang="en-US" sz="2000" b="1" u="sng" dirty="0"/>
              <a:t>/</a:t>
            </a:r>
            <a:r>
              <a:rPr lang="en-US" sz="2000" b="1" u="sng" dirty="0" err="1"/>
              <a:t>hr</a:t>
            </a:r>
            <a:r>
              <a:rPr lang="en-US" sz="2000" b="1" u="sng" dirty="0"/>
              <a:t> SB through traffic</a:t>
            </a:r>
            <a:r>
              <a:rPr lang="en-US" sz="2000" b="1" dirty="0"/>
              <a:t> for Nevins St @ Douglass St during PM peak in the future With Improvements scenario.</a:t>
            </a:r>
          </a:p>
          <a:p>
            <a:r>
              <a:rPr lang="en-US" sz="2000" b="1" dirty="0"/>
              <a:t>The </a:t>
            </a:r>
            <a:r>
              <a:rPr lang="en-US" sz="2000" b="1" u="sng" dirty="0"/>
              <a:t>50&amp;50 Scenario</a:t>
            </a:r>
            <a:r>
              <a:rPr lang="en-US" sz="2000" b="1" dirty="0"/>
              <a:t> assumes in the future:</a:t>
            </a:r>
          </a:p>
          <a:p>
            <a:pPr lvl="2"/>
            <a:r>
              <a:rPr lang="en-US" sz="1800" u="sng" dirty="0"/>
              <a:t>50% of vehicles will zigzag</a:t>
            </a:r>
            <a:r>
              <a:rPr lang="en-US" sz="1800" dirty="0"/>
              <a:t> (Nevins=&gt;Douglass=&gt;3</a:t>
            </a:r>
            <a:r>
              <a:rPr lang="en-US" sz="1800" baseline="30000" dirty="0"/>
              <a:t>rd</a:t>
            </a:r>
            <a:r>
              <a:rPr lang="en-US" sz="1800" dirty="0"/>
              <a:t>=&gt;</a:t>
            </a:r>
            <a:r>
              <a:rPr lang="en-US" sz="1800" dirty="0" err="1"/>
              <a:t>Degraw</a:t>
            </a:r>
            <a:r>
              <a:rPr lang="en-US" sz="1800" dirty="0"/>
              <a:t>=&gt;Nevins).</a:t>
            </a:r>
          </a:p>
          <a:p>
            <a:pPr lvl="2"/>
            <a:r>
              <a:rPr lang="en-US" sz="1800" u="sng" dirty="0"/>
              <a:t>50% of vehicles will use 3</a:t>
            </a:r>
            <a:r>
              <a:rPr lang="en-US" sz="1800" u="sng" baseline="30000" dirty="0"/>
              <a:t>rd</a:t>
            </a:r>
            <a:r>
              <a:rPr lang="en-US" sz="1800" u="sng" dirty="0"/>
              <a:t> Ave</a:t>
            </a:r>
            <a:r>
              <a:rPr lang="en-US" sz="1800" dirty="0"/>
              <a:t> (3</a:t>
            </a:r>
            <a:r>
              <a:rPr lang="en-US" sz="1800" baseline="30000" dirty="0"/>
              <a:t>rd</a:t>
            </a:r>
            <a:r>
              <a:rPr lang="en-US" sz="1800" dirty="0"/>
              <a:t>=&gt;</a:t>
            </a:r>
            <a:r>
              <a:rPr lang="en-US" sz="1800" dirty="0" err="1"/>
              <a:t>Degraw</a:t>
            </a:r>
            <a:r>
              <a:rPr lang="en-US" sz="1800" dirty="0"/>
              <a:t>=&gt;Nevins).</a:t>
            </a:r>
          </a:p>
          <a:p>
            <a:r>
              <a:rPr lang="en-US" sz="2000" b="1" u="sng" dirty="0"/>
              <a:t>3</a:t>
            </a:r>
            <a:r>
              <a:rPr lang="en-US" sz="2000" b="1" u="sng" baseline="30000" dirty="0"/>
              <a:t>rd</a:t>
            </a:r>
            <a:r>
              <a:rPr lang="en-US" sz="2000" b="1" u="sng" dirty="0"/>
              <a:t> Ave @ Douglass St </a:t>
            </a:r>
            <a:r>
              <a:rPr lang="en-US" sz="2000" b="1" u="sng" dirty="0" err="1"/>
              <a:t>EB</a:t>
            </a:r>
            <a:r>
              <a:rPr lang="en-US" sz="2000" b="1" dirty="0"/>
              <a:t> will need improvements due to the street closure:</a:t>
            </a:r>
          </a:p>
          <a:p>
            <a:pPr lvl="2"/>
            <a:r>
              <a:rPr lang="en-US" sz="1800" dirty="0"/>
              <a:t>Daylight SW corner to add an </a:t>
            </a:r>
            <a:r>
              <a:rPr lang="en-US" sz="1800" dirty="0" err="1"/>
              <a:t>EB</a:t>
            </a:r>
            <a:r>
              <a:rPr lang="en-US" sz="1800" dirty="0"/>
              <a:t> exclusive right-turn lane.</a:t>
            </a:r>
          </a:p>
        </p:txBody>
      </p:sp>
      <p:pic>
        <p:nvPicPr>
          <p:cNvPr id="45" name="Picture 44"/>
          <p:cNvPicPr>
            <a:picLocks noChangeAspect="1"/>
          </p:cNvPicPr>
          <p:nvPr/>
        </p:nvPicPr>
        <p:blipFill rotWithShape="1">
          <a:blip r:embed="rId2" cstate="print">
            <a:extLst>
              <a:ext uri="{28A0092B-C50C-407E-A947-70E740481C1C}">
                <a14:useLocalDpi xmlns:a14="http://schemas.microsoft.com/office/drawing/2010/main" val="0"/>
              </a:ext>
            </a:extLst>
          </a:blip>
          <a:srcRect l="37220" r="13447" b="50588"/>
          <a:stretch/>
        </p:blipFill>
        <p:spPr>
          <a:xfrm>
            <a:off x="6901086" y="0"/>
            <a:ext cx="5290914" cy="6858000"/>
          </a:xfrm>
          <a:prstGeom prst="rect">
            <a:avLst/>
          </a:prstGeom>
          <a:ln w="3175">
            <a:solidFill>
              <a:schemeClr val="tx1"/>
            </a:solidFill>
          </a:ln>
        </p:spPr>
      </p:pic>
      <p:sp>
        <p:nvSpPr>
          <p:cNvPr id="96" name="TextBox 95"/>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sp>
        <p:nvSpPr>
          <p:cNvPr id="55" name="Oval 54">
            <a:extLst>
              <a:ext uri="{FF2B5EF4-FFF2-40B4-BE49-F238E27FC236}">
                <a16:creationId xmlns:a16="http://schemas.microsoft.com/office/drawing/2014/main" id="{C15C11B3-87AB-446C-A6ED-9CB2A6DB4248}"/>
              </a:ext>
            </a:extLst>
          </p:cNvPr>
          <p:cNvSpPr/>
          <p:nvPr/>
        </p:nvSpPr>
        <p:spPr>
          <a:xfrm>
            <a:off x="10860019" y="2421100"/>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61" name="Oval 60">
            <a:extLst>
              <a:ext uri="{FF2B5EF4-FFF2-40B4-BE49-F238E27FC236}">
                <a16:creationId xmlns:a16="http://schemas.microsoft.com/office/drawing/2014/main" id="{701910BB-33BC-42F7-BB8C-ADF934358C65}"/>
              </a:ext>
            </a:extLst>
          </p:cNvPr>
          <p:cNvSpPr/>
          <p:nvPr/>
        </p:nvSpPr>
        <p:spPr>
          <a:xfrm>
            <a:off x="7776678" y="1334450"/>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C</a:t>
            </a:r>
          </a:p>
        </p:txBody>
      </p:sp>
      <p:sp>
        <p:nvSpPr>
          <p:cNvPr id="82" name="TextBox 81">
            <a:extLst>
              <a:ext uri="{FF2B5EF4-FFF2-40B4-BE49-F238E27FC236}">
                <a16:creationId xmlns:a16="http://schemas.microsoft.com/office/drawing/2014/main" id="{800BE8B8-F965-4D4F-8688-A5FCD4F982C2}"/>
              </a:ext>
            </a:extLst>
          </p:cNvPr>
          <p:cNvSpPr txBox="1"/>
          <p:nvPr/>
        </p:nvSpPr>
        <p:spPr>
          <a:xfrm>
            <a:off x="7516073" y="1807853"/>
            <a:ext cx="916122" cy="369328"/>
          </a:xfrm>
          <a:prstGeom prst="rect">
            <a:avLst/>
          </a:prstGeom>
          <a:noFill/>
        </p:spPr>
        <p:txBody>
          <a:bodyPr wrap="square" lIns="91435" tIns="45718" rIns="91435" bIns="45718" rtlCol="0">
            <a:spAutoFit/>
          </a:bodyPr>
          <a:lstStyle/>
          <a:p>
            <a:pPr algn="ctr"/>
            <a:r>
              <a:rPr lang="en-US" b="1" dirty="0">
                <a:solidFill>
                  <a:schemeClr val="accent1"/>
                </a:solidFill>
              </a:rPr>
              <a:t>50%</a:t>
            </a:r>
          </a:p>
        </p:txBody>
      </p:sp>
      <p:sp>
        <p:nvSpPr>
          <p:cNvPr id="103" name="Oval 102">
            <a:extLst>
              <a:ext uri="{FF2B5EF4-FFF2-40B4-BE49-F238E27FC236}">
                <a16:creationId xmlns:a16="http://schemas.microsoft.com/office/drawing/2014/main" id="{A8F5B525-1CDF-4C99-A22D-D4B724C3CFCA}"/>
              </a:ext>
            </a:extLst>
          </p:cNvPr>
          <p:cNvSpPr/>
          <p:nvPr/>
        </p:nvSpPr>
        <p:spPr>
          <a:xfrm>
            <a:off x="9175936" y="3634990"/>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53" name="Oval 52">
            <a:extLst>
              <a:ext uri="{FF2B5EF4-FFF2-40B4-BE49-F238E27FC236}">
                <a16:creationId xmlns:a16="http://schemas.microsoft.com/office/drawing/2014/main" id="{71A04855-9DBE-4C61-8F03-59093718EC1F}"/>
              </a:ext>
            </a:extLst>
          </p:cNvPr>
          <p:cNvSpPr/>
          <p:nvPr/>
        </p:nvSpPr>
        <p:spPr>
          <a:xfrm>
            <a:off x="9175936" y="4237887"/>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D</a:t>
            </a:r>
          </a:p>
        </p:txBody>
      </p:sp>
      <p:sp>
        <p:nvSpPr>
          <p:cNvPr id="56" name="Oval 55">
            <a:extLst>
              <a:ext uri="{FF2B5EF4-FFF2-40B4-BE49-F238E27FC236}">
                <a16:creationId xmlns:a16="http://schemas.microsoft.com/office/drawing/2014/main" id="{01DB1356-84F6-47C7-8F4D-95CEFAC48C5D}"/>
              </a:ext>
            </a:extLst>
          </p:cNvPr>
          <p:cNvSpPr/>
          <p:nvPr/>
        </p:nvSpPr>
        <p:spPr>
          <a:xfrm>
            <a:off x="10866840" y="4224189"/>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D</a:t>
            </a:r>
          </a:p>
        </p:txBody>
      </p:sp>
      <p:sp>
        <p:nvSpPr>
          <p:cNvPr id="89" name="Oval 88">
            <a:extLst>
              <a:ext uri="{FF2B5EF4-FFF2-40B4-BE49-F238E27FC236}">
                <a16:creationId xmlns:a16="http://schemas.microsoft.com/office/drawing/2014/main" id="{60555FDA-3BAE-41DE-B421-FF4D2260B456}"/>
              </a:ext>
            </a:extLst>
          </p:cNvPr>
          <p:cNvSpPr/>
          <p:nvPr/>
        </p:nvSpPr>
        <p:spPr>
          <a:xfrm>
            <a:off x="7783807" y="4288131"/>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C</a:t>
            </a:r>
          </a:p>
        </p:txBody>
      </p:sp>
      <p:grpSp>
        <p:nvGrpSpPr>
          <p:cNvPr id="65" name="Group 64">
            <a:extLst>
              <a:ext uri="{FF2B5EF4-FFF2-40B4-BE49-F238E27FC236}">
                <a16:creationId xmlns:a16="http://schemas.microsoft.com/office/drawing/2014/main" id="{E603600F-0813-41EB-B0F2-AA3B801E8FAC}"/>
              </a:ext>
            </a:extLst>
          </p:cNvPr>
          <p:cNvGrpSpPr/>
          <p:nvPr/>
        </p:nvGrpSpPr>
        <p:grpSpPr>
          <a:xfrm>
            <a:off x="7833921" y="2788179"/>
            <a:ext cx="275985" cy="275985"/>
            <a:chOff x="8667554" y="1554480"/>
            <a:chExt cx="163613" cy="163613"/>
          </a:xfrm>
        </p:grpSpPr>
        <p:sp>
          <p:nvSpPr>
            <p:cNvPr id="66" name="Oval 65">
              <a:extLst>
                <a:ext uri="{FF2B5EF4-FFF2-40B4-BE49-F238E27FC236}">
                  <a16:creationId xmlns:a16="http://schemas.microsoft.com/office/drawing/2014/main" id="{4FFE6714-2B83-4D66-A018-BCEB0631B6E8}"/>
                </a:ext>
              </a:extLst>
            </p:cNvPr>
            <p:cNvSpPr/>
            <p:nvPr/>
          </p:nvSpPr>
          <p:spPr>
            <a:xfrm>
              <a:off x="8667554" y="1554480"/>
              <a:ext cx="163613" cy="163613"/>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09823D4E-6321-4DE5-A3CB-EC8D41C9CFDA}"/>
                </a:ext>
              </a:extLst>
            </p:cNvPr>
            <p:cNvCxnSpPr>
              <a:stCxn id="66" idx="1"/>
              <a:endCxn id="66" idx="5"/>
            </p:cNvCxnSpPr>
            <p:nvPr/>
          </p:nvCxnSpPr>
          <p:spPr>
            <a:xfrm>
              <a:off x="8691515" y="1578441"/>
              <a:ext cx="115691" cy="11569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70" name="Freeform 20">
            <a:extLst>
              <a:ext uri="{FF2B5EF4-FFF2-40B4-BE49-F238E27FC236}">
                <a16:creationId xmlns:a16="http://schemas.microsoft.com/office/drawing/2014/main" id="{598A9965-32ED-431C-8CEA-8F65C386BF68}"/>
              </a:ext>
            </a:extLst>
          </p:cNvPr>
          <p:cNvSpPr/>
          <p:nvPr/>
        </p:nvSpPr>
        <p:spPr>
          <a:xfrm>
            <a:off x="7947811" y="2157748"/>
            <a:ext cx="1385743" cy="1740089"/>
          </a:xfrm>
          <a:custGeom>
            <a:avLst/>
            <a:gdLst>
              <a:gd name="connsiteX0" fmla="*/ 0 w 698500"/>
              <a:gd name="connsiteY0" fmla="*/ 0 h 882650"/>
              <a:gd name="connsiteX1" fmla="*/ 12700 w 698500"/>
              <a:gd name="connsiteY1" fmla="*/ 301625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9525 w 698500"/>
              <a:gd name="connsiteY1" fmla="*/ 28575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98425 w 688975"/>
              <a:gd name="connsiteY0" fmla="*/ 0 h 866775"/>
              <a:gd name="connsiteX1" fmla="*/ 0 w 688975"/>
              <a:gd name="connsiteY1" fmla="*/ 269875 h 866775"/>
              <a:gd name="connsiteX2" fmla="*/ 685800 w 688975"/>
              <a:gd name="connsiteY2" fmla="*/ 263525 h 866775"/>
              <a:gd name="connsiteX3" fmla="*/ 688975 w 688975"/>
              <a:gd name="connsiteY3" fmla="*/ 552450 h 866775"/>
              <a:gd name="connsiteX4" fmla="*/ 9525 w 688975"/>
              <a:gd name="connsiteY4" fmla="*/ 571500 h 866775"/>
              <a:gd name="connsiteX5" fmla="*/ 12700 w 688975"/>
              <a:gd name="connsiteY5" fmla="*/ 866775 h 866775"/>
              <a:gd name="connsiteX6" fmla="*/ 12700 w 688975"/>
              <a:gd name="connsiteY6" fmla="*/ 866775 h 866775"/>
              <a:gd name="connsiteX0" fmla="*/ 0 w 695325"/>
              <a:gd name="connsiteY0" fmla="*/ 0 h 873125"/>
              <a:gd name="connsiteX1" fmla="*/ 6350 w 695325"/>
              <a:gd name="connsiteY1" fmla="*/ 276225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95325"/>
              <a:gd name="connsiteY0" fmla="*/ 0 h 873125"/>
              <a:gd name="connsiteX1" fmla="*/ 0 w 695325"/>
              <a:gd name="connsiteY1" fmla="*/ 285750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873125">
                <a:moveTo>
                  <a:pt x="0" y="0"/>
                </a:moveTo>
                <a:lnTo>
                  <a:pt x="0" y="285750"/>
                </a:lnTo>
                <a:lnTo>
                  <a:pt x="692150" y="269875"/>
                </a:lnTo>
                <a:cubicBezTo>
                  <a:pt x="693208" y="363008"/>
                  <a:pt x="694267" y="465667"/>
                  <a:pt x="695325" y="558800"/>
                </a:cubicBezTo>
                <a:lnTo>
                  <a:pt x="15875" y="577850"/>
                </a:lnTo>
                <a:cubicBezTo>
                  <a:pt x="16933" y="676275"/>
                  <a:pt x="17992" y="774700"/>
                  <a:pt x="19050" y="873125"/>
                </a:cubicBezTo>
                <a:lnTo>
                  <a:pt x="19050" y="873125"/>
                </a:lnTo>
              </a:path>
            </a:pathLst>
          </a:custGeom>
          <a:ln w="76200">
            <a:solidFill>
              <a:schemeClr val="accent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FD47EAC0-6E6C-4D01-8E20-79B19C5E6823}"/>
              </a:ext>
            </a:extLst>
          </p:cNvPr>
          <p:cNvCxnSpPr>
            <a:cxnSpLocks/>
            <a:stCxn id="70" idx="2"/>
          </p:cNvCxnSpPr>
          <p:nvPr/>
        </p:nvCxnSpPr>
        <p:spPr>
          <a:xfrm flipH="1" flipV="1">
            <a:off x="9310460" y="1472956"/>
            <a:ext cx="16766" cy="1222638"/>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DC6E502C-D1AD-4DBF-9A44-3CA6204A723A}"/>
              </a:ext>
            </a:extLst>
          </p:cNvPr>
          <p:cNvSpPr txBox="1"/>
          <p:nvPr/>
        </p:nvSpPr>
        <p:spPr>
          <a:xfrm>
            <a:off x="8576785" y="1526468"/>
            <a:ext cx="916122" cy="369328"/>
          </a:xfrm>
          <a:prstGeom prst="rect">
            <a:avLst/>
          </a:prstGeom>
          <a:noFill/>
        </p:spPr>
        <p:txBody>
          <a:bodyPr wrap="square" lIns="91435" tIns="45718" rIns="91435" bIns="45718" rtlCol="0">
            <a:spAutoFit/>
          </a:bodyPr>
          <a:lstStyle/>
          <a:p>
            <a:pPr algn="ctr"/>
            <a:r>
              <a:rPr lang="en-US" b="1" dirty="0">
                <a:solidFill>
                  <a:schemeClr val="accent1"/>
                </a:solidFill>
              </a:rPr>
              <a:t>50%</a:t>
            </a:r>
          </a:p>
        </p:txBody>
      </p:sp>
      <p:sp>
        <p:nvSpPr>
          <p:cNvPr id="51" name="Oval 50">
            <a:extLst>
              <a:ext uri="{FF2B5EF4-FFF2-40B4-BE49-F238E27FC236}">
                <a16:creationId xmlns:a16="http://schemas.microsoft.com/office/drawing/2014/main" id="{400706D2-479D-42ED-979B-F99465B1A3EB}"/>
              </a:ext>
            </a:extLst>
          </p:cNvPr>
          <p:cNvSpPr/>
          <p:nvPr/>
        </p:nvSpPr>
        <p:spPr>
          <a:xfrm>
            <a:off x="9159875" y="3079687"/>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83" name="Oval 82">
            <a:extLst>
              <a:ext uri="{FF2B5EF4-FFF2-40B4-BE49-F238E27FC236}">
                <a16:creationId xmlns:a16="http://schemas.microsoft.com/office/drawing/2014/main" id="{ED93BD94-CF09-4664-8060-49AACACBF8E5}"/>
              </a:ext>
            </a:extLst>
          </p:cNvPr>
          <p:cNvSpPr/>
          <p:nvPr/>
        </p:nvSpPr>
        <p:spPr>
          <a:xfrm>
            <a:off x="9141112" y="1905287"/>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84" name="Oval 83">
            <a:extLst>
              <a:ext uri="{FF2B5EF4-FFF2-40B4-BE49-F238E27FC236}">
                <a16:creationId xmlns:a16="http://schemas.microsoft.com/office/drawing/2014/main" id="{7E8E7FF1-1FA4-49DE-BB93-51DFFF6EBB6F}"/>
              </a:ext>
            </a:extLst>
          </p:cNvPr>
          <p:cNvSpPr/>
          <p:nvPr/>
        </p:nvSpPr>
        <p:spPr>
          <a:xfrm>
            <a:off x="9148498" y="2491054"/>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91" name="Oval 90">
            <a:extLst>
              <a:ext uri="{FF2B5EF4-FFF2-40B4-BE49-F238E27FC236}">
                <a16:creationId xmlns:a16="http://schemas.microsoft.com/office/drawing/2014/main" id="{270471AD-58A9-40B7-A37D-4F7C3657C5DC}"/>
              </a:ext>
            </a:extLst>
          </p:cNvPr>
          <p:cNvSpPr/>
          <p:nvPr/>
        </p:nvSpPr>
        <p:spPr>
          <a:xfrm>
            <a:off x="7764958" y="3089871"/>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73" name="TextBox 72">
            <a:extLst>
              <a:ext uri="{FF2B5EF4-FFF2-40B4-BE49-F238E27FC236}">
                <a16:creationId xmlns:a16="http://schemas.microsoft.com/office/drawing/2014/main" id="{D1809B1E-7594-45CA-B505-606F012D732F}"/>
              </a:ext>
            </a:extLst>
          </p:cNvPr>
          <p:cNvSpPr txBox="1"/>
          <p:nvPr/>
        </p:nvSpPr>
        <p:spPr>
          <a:xfrm>
            <a:off x="9845550" y="2477886"/>
            <a:ext cx="942174" cy="400105"/>
          </a:xfrm>
          <a:prstGeom prst="rect">
            <a:avLst/>
          </a:prstGeom>
          <a:noFill/>
        </p:spPr>
        <p:txBody>
          <a:bodyPr wrap="square" lIns="91435" tIns="45718" rIns="91435" bIns="45718" rtlCol="0">
            <a:spAutoFit/>
          </a:bodyPr>
          <a:lstStyle/>
          <a:p>
            <a:pPr algn="ctr"/>
            <a:r>
              <a:rPr lang="en-US" sz="1000" b="1" dirty="0"/>
              <a:t>DOUGLASS</a:t>
            </a:r>
          </a:p>
          <a:p>
            <a:pPr algn="ctr"/>
            <a:r>
              <a:rPr lang="en-US" sz="1000" b="1" dirty="0"/>
              <a:t>STREET</a:t>
            </a:r>
          </a:p>
        </p:txBody>
      </p:sp>
      <p:grpSp>
        <p:nvGrpSpPr>
          <p:cNvPr id="74" name="Group 73">
            <a:extLst>
              <a:ext uri="{FF2B5EF4-FFF2-40B4-BE49-F238E27FC236}">
                <a16:creationId xmlns:a16="http://schemas.microsoft.com/office/drawing/2014/main" id="{92DB8441-0B51-4EC5-A0D6-B954F13B1199}"/>
              </a:ext>
            </a:extLst>
          </p:cNvPr>
          <p:cNvGrpSpPr/>
          <p:nvPr/>
        </p:nvGrpSpPr>
        <p:grpSpPr>
          <a:xfrm>
            <a:off x="1162367" y="4582423"/>
            <a:ext cx="4420198" cy="2275577"/>
            <a:chOff x="6904739" y="4129816"/>
            <a:chExt cx="5299365" cy="2728184"/>
          </a:xfrm>
        </p:grpSpPr>
        <p:pic>
          <p:nvPicPr>
            <p:cNvPr id="75" name="Picture 2">
              <a:extLst>
                <a:ext uri="{FF2B5EF4-FFF2-40B4-BE49-F238E27FC236}">
                  <a16:creationId xmlns:a16="http://schemas.microsoft.com/office/drawing/2014/main" id="{F9F5E2E7-3592-4387-8EEF-37516A8A43D3}"/>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910" b="10978"/>
            <a:stretch/>
          </p:blipFill>
          <p:spPr bwMode="auto">
            <a:xfrm>
              <a:off x="6904739" y="4137801"/>
              <a:ext cx="5299365" cy="2720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Freeform 87">
              <a:extLst>
                <a:ext uri="{FF2B5EF4-FFF2-40B4-BE49-F238E27FC236}">
                  <a16:creationId xmlns:a16="http://schemas.microsoft.com/office/drawing/2014/main" id="{419FE19B-235B-419A-A4E9-993D9B5B1B90}"/>
                </a:ext>
              </a:extLst>
            </p:cNvPr>
            <p:cNvSpPr/>
            <p:nvPr/>
          </p:nvSpPr>
          <p:spPr>
            <a:xfrm>
              <a:off x="8065293" y="4922043"/>
              <a:ext cx="669132" cy="528638"/>
            </a:xfrm>
            <a:custGeom>
              <a:avLst/>
              <a:gdLst>
                <a:gd name="connsiteX0" fmla="*/ 0 w 892969"/>
                <a:gd name="connsiteY0" fmla="*/ 185737 h 614362"/>
                <a:gd name="connsiteX1" fmla="*/ 107157 w 892969"/>
                <a:gd name="connsiteY1" fmla="*/ 0 h 614362"/>
                <a:gd name="connsiteX2" fmla="*/ 892969 w 892969"/>
                <a:gd name="connsiteY2" fmla="*/ 419100 h 614362"/>
                <a:gd name="connsiteX3" fmla="*/ 788194 w 892969"/>
                <a:gd name="connsiteY3" fmla="*/ 614362 h 614362"/>
                <a:gd name="connsiteX4" fmla="*/ 0 w 892969"/>
                <a:gd name="connsiteY4" fmla="*/ 185737 h 614362"/>
                <a:gd name="connsiteX0" fmla="*/ 0 w 892969"/>
                <a:gd name="connsiteY0" fmla="*/ 38100 h 466725"/>
                <a:gd name="connsiteX1" fmla="*/ 490538 w 892969"/>
                <a:gd name="connsiteY1" fmla="*/ 0 h 466725"/>
                <a:gd name="connsiteX2" fmla="*/ 892969 w 892969"/>
                <a:gd name="connsiteY2" fmla="*/ 271463 h 466725"/>
                <a:gd name="connsiteX3" fmla="*/ 788194 w 892969"/>
                <a:gd name="connsiteY3" fmla="*/ 466725 h 466725"/>
                <a:gd name="connsiteX4" fmla="*/ 0 w 892969"/>
                <a:gd name="connsiteY4" fmla="*/ 38100 h 466725"/>
                <a:gd name="connsiteX0" fmla="*/ 0 w 947737"/>
                <a:gd name="connsiteY0" fmla="*/ 38100 h 466725"/>
                <a:gd name="connsiteX1" fmla="*/ 490538 w 947737"/>
                <a:gd name="connsiteY1" fmla="*/ 0 h 466725"/>
                <a:gd name="connsiteX2" fmla="*/ 947737 w 947737"/>
                <a:gd name="connsiteY2" fmla="*/ 233363 h 466725"/>
                <a:gd name="connsiteX3" fmla="*/ 788194 w 947737"/>
                <a:gd name="connsiteY3" fmla="*/ 466725 h 466725"/>
                <a:gd name="connsiteX4" fmla="*/ 0 w 947737"/>
                <a:gd name="connsiteY4" fmla="*/ 38100 h 466725"/>
                <a:gd name="connsiteX0" fmla="*/ 0 w 931069"/>
                <a:gd name="connsiteY0" fmla="*/ 38100 h 466725"/>
                <a:gd name="connsiteX1" fmla="*/ 490538 w 931069"/>
                <a:gd name="connsiteY1" fmla="*/ 0 h 466725"/>
                <a:gd name="connsiteX2" fmla="*/ 931069 w 931069"/>
                <a:gd name="connsiteY2" fmla="*/ 223838 h 466725"/>
                <a:gd name="connsiteX3" fmla="*/ 788194 w 931069"/>
                <a:gd name="connsiteY3" fmla="*/ 466725 h 466725"/>
                <a:gd name="connsiteX4" fmla="*/ 0 w 931069"/>
                <a:gd name="connsiteY4" fmla="*/ 38100 h 466725"/>
                <a:gd name="connsiteX0" fmla="*/ 0 w 583407"/>
                <a:gd name="connsiteY0" fmla="*/ 228600 h 466725"/>
                <a:gd name="connsiteX1" fmla="*/ 142876 w 583407"/>
                <a:gd name="connsiteY1" fmla="*/ 0 h 466725"/>
                <a:gd name="connsiteX2" fmla="*/ 583407 w 583407"/>
                <a:gd name="connsiteY2" fmla="*/ 223838 h 466725"/>
                <a:gd name="connsiteX3" fmla="*/ 440532 w 583407"/>
                <a:gd name="connsiteY3" fmla="*/ 466725 h 466725"/>
                <a:gd name="connsiteX4" fmla="*/ 0 w 583407"/>
                <a:gd name="connsiteY4" fmla="*/ 228600 h 466725"/>
                <a:gd name="connsiteX0" fmla="*/ 0 w 583407"/>
                <a:gd name="connsiteY0" fmla="*/ 261938 h 500063"/>
                <a:gd name="connsiteX1" fmla="*/ 126208 w 583407"/>
                <a:gd name="connsiteY1" fmla="*/ 0 h 500063"/>
                <a:gd name="connsiteX2" fmla="*/ 583407 w 583407"/>
                <a:gd name="connsiteY2" fmla="*/ 257176 h 500063"/>
                <a:gd name="connsiteX3" fmla="*/ 440532 w 583407"/>
                <a:gd name="connsiteY3" fmla="*/ 500063 h 500063"/>
                <a:gd name="connsiteX4" fmla="*/ 0 w 583407"/>
                <a:gd name="connsiteY4" fmla="*/ 261938 h 500063"/>
                <a:gd name="connsiteX0" fmla="*/ 0 w 583407"/>
                <a:gd name="connsiteY0" fmla="*/ 247650 h 485775"/>
                <a:gd name="connsiteX1" fmla="*/ 126208 w 583407"/>
                <a:gd name="connsiteY1" fmla="*/ 0 h 485775"/>
                <a:gd name="connsiteX2" fmla="*/ 583407 w 583407"/>
                <a:gd name="connsiteY2" fmla="*/ 242888 h 485775"/>
                <a:gd name="connsiteX3" fmla="*/ 440532 w 583407"/>
                <a:gd name="connsiteY3" fmla="*/ 485775 h 485775"/>
                <a:gd name="connsiteX4" fmla="*/ 0 w 583407"/>
                <a:gd name="connsiteY4" fmla="*/ 247650 h 485775"/>
                <a:gd name="connsiteX0" fmla="*/ 0 w 583407"/>
                <a:gd name="connsiteY0" fmla="*/ 247650 h 485775"/>
                <a:gd name="connsiteX1" fmla="*/ 126208 w 583407"/>
                <a:gd name="connsiteY1" fmla="*/ 0 h 485775"/>
                <a:gd name="connsiteX2" fmla="*/ 583407 w 583407"/>
                <a:gd name="connsiteY2" fmla="*/ 242888 h 485775"/>
                <a:gd name="connsiteX3" fmla="*/ 450057 w 583407"/>
                <a:gd name="connsiteY3" fmla="*/ 485775 h 485775"/>
                <a:gd name="connsiteX4" fmla="*/ 0 w 583407"/>
                <a:gd name="connsiteY4" fmla="*/ 247650 h 485775"/>
                <a:gd name="connsiteX0" fmla="*/ 0 w 569119"/>
                <a:gd name="connsiteY0" fmla="*/ 247650 h 485775"/>
                <a:gd name="connsiteX1" fmla="*/ 126208 w 569119"/>
                <a:gd name="connsiteY1" fmla="*/ 0 h 485775"/>
                <a:gd name="connsiteX2" fmla="*/ 569119 w 569119"/>
                <a:gd name="connsiteY2" fmla="*/ 230981 h 485775"/>
                <a:gd name="connsiteX3" fmla="*/ 450057 w 569119"/>
                <a:gd name="connsiteY3" fmla="*/ 485775 h 485775"/>
                <a:gd name="connsiteX4" fmla="*/ 0 w 569119"/>
                <a:gd name="connsiteY4" fmla="*/ 247650 h 485775"/>
                <a:gd name="connsiteX0" fmla="*/ 0 w 583407"/>
                <a:gd name="connsiteY0" fmla="*/ 247650 h 485775"/>
                <a:gd name="connsiteX1" fmla="*/ 126208 w 583407"/>
                <a:gd name="connsiteY1" fmla="*/ 0 h 485775"/>
                <a:gd name="connsiteX2" fmla="*/ 583407 w 583407"/>
                <a:gd name="connsiteY2" fmla="*/ 235744 h 485775"/>
                <a:gd name="connsiteX3" fmla="*/ 450057 w 583407"/>
                <a:gd name="connsiteY3" fmla="*/ 485775 h 485775"/>
                <a:gd name="connsiteX4" fmla="*/ 0 w 583407"/>
                <a:gd name="connsiteY4" fmla="*/ 247650 h 485775"/>
                <a:gd name="connsiteX0" fmla="*/ 0 w 583407"/>
                <a:gd name="connsiteY0" fmla="*/ 283369 h 521494"/>
                <a:gd name="connsiteX1" fmla="*/ 61914 w 583407"/>
                <a:gd name="connsiteY1" fmla="*/ 0 h 521494"/>
                <a:gd name="connsiteX2" fmla="*/ 583407 w 583407"/>
                <a:gd name="connsiteY2" fmla="*/ 271463 h 521494"/>
                <a:gd name="connsiteX3" fmla="*/ 450057 w 583407"/>
                <a:gd name="connsiteY3" fmla="*/ 521494 h 521494"/>
                <a:gd name="connsiteX4" fmla="*/ 0 w 583407"/>
                <a:gd name="connsiteY4" fmla="*/ 283369 h 521494"/>
                <a:gd name="connsiteX0" fmla="*/ 0 w 669132"/>
                <a:gd name="connsiteY0" fmla="*/ 247651 h 521494"/>
                <a:gd name="connsiteX1" fmla="*/ 147639 w 669132"/>
                <a:gd name="connsiteY1" fmla="*/ 0 h 521494"/>
                <a:gd name="connsiteX2" fmla="*/ 669132 w 669132"/>
                <a:gd name="connsiteY2" fmla="*/ 271463 h 521494"/>
                <a:gd name="connsiteX3" fmla="*/ 535782 w 669132"/>
                <a:gd name="connsiteY3" fmla="*/ 521494 h 521494"/>
                <a:gd name="connsiteX4" fmla="*/ 0 w 669132"/>
                <a:gd name="connsiteY4" fmla="*/ 247651 h 521494"/>
                <a:gd name="connsiteX0" fmla="*/ 0 w 669132"/>
                <a:gd name="connsiteY0" fmla="*/ 254795 h 528638"/>
                <a:gd name="connsiteX1" fmla="*/ 128589 w 669132"/>
                <a:gd name="connsiteY1" fmla="*/ 0 h 528638"/>
                <a:gd name="connsiteX2" fmla="*/ 669132 w 669132"/>
                <a:gd name="connsiteY2" fmla="*/ 278607 h 528638"/>
                <a:gd name="connsiteX3" fmla="*/ 535782 w 669132"/>
                <a:gd name="connsiteY3" fmla="*/ 528638 h 528638"/>
                <a:gd name="connsiteX4" fmla="*/ 0 w 669132"/>
                <a:gd name="connsiteY4" fmla="*/ 254795 h 528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132" h="528638">
                  <a:moveTo>
                    <a:pt x="0" y="254795"/>
                  </a:moveTo>
                  <a:lnTo>
                    <a:pt x="128589" y="0"/>
                  </a:lnTo>
                  <a:lnTo>
                    <a:pt x="669132" y="278607"/>
                  </a:lnTo>
                  <a:lnTo>
                    <a:pt x="535782" y="528638"/>
                  </a:lnTo>
                  <a:lnTo>
                    <a:pt x="0" y="254795"/>
                  </a:lnTo>
                  <a:close/>
                </a:path>
              </a:pathLst>
            </a:custGeom>
            <a:solidFill>
              <a:srgbClr val="FFFF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reeform 88">
              <a:extLst>
                <a:ext uri="{FF2B5EF4-FFF2-40B4-BE49-F238E27FC236}">
                  <a16:creationId xmlns:a16="http://schemas.microsoft.com/office/drawing/2014/main" id="{CC9097ED-3C79-4A24-8F14-B7362CD9B19D}"/>
                </a:ext>
              </a:extLst>
            </p:cNvPr>
            <p:cNvSpPr/>
            <p:nvPr/>
          </p:nvSpPr>
          <p:spPr>
            <a:xfrm>
              <a:off x="8232295" y="5042265"/>
              <a:ext cx="213518" cy="254000"/>
            </a:xfrm>
            <a:custGeom>
              <a:avLst/>
              <a:gdLst>
                <a:gd name="connsiteX0" fmla="*/ 0 w 311150"/>
                <a:gd name="connsiteY0" fmla="*/ 0 h 301625"/>
                <a:gd name="connsiteX1" fmla="*/ 311150 w 311150"/>
                <a:gd name="connsiteY1" fmla="*/ 149225 h 301625"/>
                <a:gd name="connsiteX2" fmla="*/ 228600 w 311150"/>
                <a:gd name="connsiteY2" fmla="*/ 301625 h 301625"/>
                <a:gd name="connsiteX0" fmla="*/ 0 w 244475"/>
                <a:gd name="connsiteY0" fmla="*/ 0 h 270668"/>
                <a:gd name="connsiteX1" fmla="*/ 244475 w 244475"/>
                <a:gd name="connsiteY1" fmla="*/ 118268 h 270668"/>
                <a:gd name="connsiteX2" fmla="*/ 161925 w 244475"/>
                <a:gd name="connsiteY2" fmla="*/ 270668 h 270668"/>
                <a:gd name="connsiteX0" fmla="*/ 0 w 265907"/>
                <a:gd name="connsiteY0" fmla="*/ 0 h 270668"/>
                <a:gd name="connsiteX1" fmla="*/ 265907 w 265907"/>
                <a:gd name="connsiteY1" fmla="*/ 80168 h 270668"/>
                <a:gd name="connsiteX2" fmla="*/ 161925 w 265907"/>
                <a:gd name="connsiteY2" fmla="*/ 270668 h 270668"/>
                <a:gd name="connsiteX0" fmla="*/ 0 w 249238"/>
                <a:gd name="connsiteY0" fmla="*/ 0 h 313530"/>
                <a:gd name="connsiteX1" fmla="*/ 249238 w 249238"/>
                <a:gd name="connsiteY1" fmla="*/ 123030 h 313530"/>
                <a:gd name="connsiteX2" fmla="*/ 145256 w 249238"/>
                <a:gd name="connsiteY2" fmla="*/ 313530 h 313530"/>
                <a:gd name="connsiteX0" fmla="*/ 0 w 225425"/>
                <a:gd name="connsiteY0" fmla="*/ 0 h 313530"/>
                <a:gd name="connsiteX1" fmla="*/ 225425 w 225425"/>
                <a:gd name="connsiteY1" fmla="*/ 168274 h 313530"/>
                <a:gd name="connsiteX2" fmla="*/ 145256 w 225425"/>
                <a:gd name="connsiteY2" fmla="*/ 313530 h 313530"/>
                <a:gd name="connsiteX0" fmla="*/ 0 w 225425"/>
                <a:gd name="connsiteY0" fmla="*/ 0 h 249237"/>
                <a:gd name="connsiteX1" fmla="*/ 225425 w 225425"/>
                <a:gd name="connsiteY1" fmla="*/ 103981 h 249237"/>
                <a:gd name="connsiteX2" fmla="*/ 145256 w 225425"/>
                <a:gd name="connsiteY2" fmla="*/ 249237 h 249237"/>
                <a:gd name="connsiteX0" fmla="*/ 0 w 225425"/>
                <a:gd name="connsiteY0" fmla="*/ 0 h 256381"/>
                <a:gd name="connsiteX1" fmla="*/ 225425 w 225425"/>
                <a:gd name="connsiteY1" fmla="*/ 111125 h 256381"/>
                <a:gd name="connsiteX2" fmla="*/ 145256 w 225425"/>
                <a:gd name="connsiteY2" fmla="*/ 256381 h 256381"/>
                <a:gd name="connsiteX0" fmla="*/ 0 w 187325"/>
                <a:gd name="connsiteY0" fmla="*/ 0 h 239712"/>
                <a:gd name="connsiteX1" fmla="*/ 187325 w 187325"/>
                <a:gd name="connsiteY1" fmla="*/ 94456 h 239712"/>
                <a:gd name="connsiteX2" fmla="*/ 107156 w 187325"/>
                <a:gd name="connsiteY2" fmla="*/ 239712 h 239712"/>
                <a:gd name="connsiteX0" fmla="*/ 0 w 163512"/>
                <a:gd name="connsiteY0" fmla="*/ 0 h 230187"/>
                <a:gd name="connsiteX1" fmla="*/ 163512 w 163512"/>
                <a:gd name="connsiteY1" fmla="*/ 84931 h 230187"/>
                <a:gd name="connsiteX2" fmla="*/ 83343 w 163512"/>
                <a:gd name="connsiteY2" fmla="*/ 230187 h 230187"/>
                <a:gd name="connsiteX0" fmla="*/ 0 w 165893"/>
                <a:gd name="connsiteY0" fmla="*/ 0 h 232568"/>
                <a:gd name="connsiteX1" fmla="*/ 165893 w 165893"/>
                <a:gd name="connsiteY1" fmla="*/ 87312 h 232568"/>
                <a:gd name="connsiteX2" fmla="*/ 85724 w 165893"/>
                <a:gd name="connsiteY2" fmla="*/ 232568 h 232568"/>
                <a:gd name="connsiteX0" fmla="*/ 0 w 173036"/>
                <a:gd name="connsiteY0" fmla="*/ 0 h 227806"/>
                <a:gd name="connsiteX1" fmla="*/ 173036 w 173036"/>
                <a:gd name="connsiteY1" fmla="*/ 82550 h 227806"/>
                <a:gd name="connsiteX2" fmla="*/ 92867 w 173036"/>
                <a:gd name="connsiteY2" fmla="*/ 227806 h 227806"/>
                <a:gd name="connsiteX0" fmla="*/ 0 w 213518"/>
                <a:gd name="connsiteY0" fmla="*/ 0 h 254000"/>
                <a:gd name="connsiteX1" fmla="*/ 213518 w 213518"/>
                <a:gd name="connsiteY1" fmla="*/ 108744 h 254000"/>
                <a:gd name="connsiteX2" fmla="*/ 133349 w 213518"/>
                <a:gd name="connsiteY2" fmla="*/ 254000 h 254000"/>
              </a:gdLst>
              <a:ahLst/>
              <a:cxnLst>
                <a:cxn ang="0">
                  <a:pos x="connsiteX0" y="connsiteY0"/>
                </a:cxn>
                <a:cxn ang="0">
                  <a:pos x="connsiteX1" y="connsiteY1"/>
                </a:cxn>
                <a:cxn ang="0">
                  <a:pos x="connsiteX2" y="connsiteY2"/>
                </a:cxn>
              </a:cxnLst>
              <a:rect l="l" t="t" r="r" b="b"/>
              <a:pathLst>
                <a:path w="213518" h="254000">
                  <a:moveTo>
                    <a:pt x="0" y="0"/>
                  </a:moveTo>
                  <a:lnTo>
                    <a:pt x="213518" y="108744"/>
                  </a:lnTo>
                  <a:lnTo>
                    <a:pt x="133349" y="254000"/>
                  </a:lnTo>
                </a:path>
              </a:pathLst>
            </a:cu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8" name="Group 77">
              <a:extLst>
                <a:ext uri="{FF2B5EF4-FFF2-40B4-BE49-F238E27FC236}">
                  <a16:creationId xmlns:a16="http://schemas.microsoft.com/office/drawing/2014/main" id="{3F1BADEA-8612-4C60-9E16-17E447A265C5}"/>
                </a:ext>
              </a:extLst>
            </p:cNvPr>
            <p:cNvGrpSpPr/>
            <p:nvPr/>
          </p:nvGrpSpPr>
          <p:grpSpPr>
            <a:xfrm>
              <a:off x="8303856" y="4817893"/>
              <a:ext cx="330117" cy="223213"/>
              <a:chOff x="8432883" y="4892278"/>
              <a:chExt cx="330117" cy="223213"/>
            </a:xfrm>
          </p:grpSpPr>
          <p:sp>
            <p:nvSpPr>
              <p:cNvPr id="88" name="Freeform 93">
                <a:extLst>
                  <a:ext uri="{FF2B5EF4-FFF2-40B4-BE49-F238E27FC236}">
                    <a16:creationId xmlns:a16="http://schemas.microsoft.com/office/drawing/2014/main" id="{21267A32-57C0-4C3B-A41E-AF9367A2C109}"/>
                  </a:ext>
                </a:extLst>
              </p:cNvPr>
              <p:cNvSpPr/>
              <p:nvPr/>
            </p:nvSpPr>
            <p:spPr>
              <a:xfrm rot="10800000">
                <a:off x="8432883" y="4892278"/>
                <a:ext cx="252412" cy="145256"/>
              </a:xfrm>
              <a:custGeom>
                <a:avLst/>
                <a:gdLst>
                  <a:gd name="connsiteX0" fmla="*/ 0 w 311150"/>
                  <a:gd name="connsiteY0" fmla="*/ 0 h 301625"/>
                  <a:gd name="connsiteX1" fmla="*/ 311150 w 311150"/>
                  <a:gd name="connsiteY1" fmla="*/ 149225 h 301625"/>
                  <a:gd name="connsiteX2" fmla="*/ 228600 w 311150"/>
                  <a:gd name="connsiteY2" fmla="*/ 301625 h 301625"/>
                  <a:gd name="connsiteX0" fmla="*/ 0 w 244475"/>
                  <a:gd name="connsiteY0" fmla="*/ 0 h 270668"/>
                  <a:gd name="connsiteX1" fmla="*/ 244475 w 244475"/>
                  <a:gd name="connsiteY1" fmla="*/ 118268 h 270668"/>
                  <a:gd name="connsiteX2" fmla="*/ 161925 w 244475"/>
                  <a:gd name="connsiteY2" fmla="*/ 270668 h 270668"/>
                  <a:gd name="connsiteX0" fmla="*/ 0 w 265907"/>
                  <a:gd name="connsiteY0" fmla="*/ 0 h 270668"/>
                  <a:gd name="connsiteX1" fmla="*/ 265907 w 265907"/>
                  <a:gd name="connsiteY1" fmla="*/ 80168 h 270668"/>
                  <a:gd name="connsiteX2" fmla="*/ 161925 w 265907"/>
                  <a:gd name="connsiteY2" fmla="*/ 270668 h 270668"/>
                  <a:gd name="connsiteX0" fmla="*/ 0 w 249238"/>
                  <a:gd name="connsiteY0" fmla="*/ 0 h 313530"/>
                  <a:gd name="connsiteX1" fmla="*/ 249238 w 249238"/>
                  <a:gd name="connsiteY1" fmla="*/ 123030 h 313530"/>
                  <a:gd name="connsiteX2" fmla="*/ 145256 w 249238"/>
                  <a:gd name="connsiteY2" fmla="*/ 313530 h 313530"/>
                  <a:gd name="connsiteX0" fmla="*/ 0 w 225425"/>
                  <a:gd name="connsiteY0" fmla="*/ 0 h 313530"/>
                  <a:gd name="connsiteX1" fmla="*/ 225425 w 225425"/>
                  <a:gd name="connsiteY1" fmla="*/ 168274 h 313530"/>
                  <a:gd name="connsiteX2" fmla="*/ 145256 w 225425"/>
                  <a:gd name="connsiteY2" fmla="*/ 313530 h 313530"/>
                  <a:gd name="connsiteX0" fmla="*/ 0 w 225425"/>
                  <a:gd name="connsiteY0" fmla="*/ 0 h 249237"/>
                  <a:gd name="connsiteX1" fmla="*/ 225425 w 225425"/>
                  <a:gd name="connsiteY1" fmla="*/ 103981 h 249237"/>
                  <a:gd name="connsiteX2" fmla="*/ 145256 w 225425"/>
                  <a:gd name="connsiteY2" fmla="*/ 249237 h 249237"/>
                  <a:gd name="connsiteX0" fmla="*/ 0 w 225425"/>
                  <a:gd name="connsiteY0" fmla="*/ 0 h 256381"/>
                  <a:gd name="connsiteX1" fmla="*/ 225425 w 225425"/>
                  <a:gd name="connsiteY1" fmla="*/ 111125 h 256381"/>
                  <a:gd name="connsiteX2" fmla="*/ 145256 w 225425"/>
                  <a:gd name="connsiteY2" fmla="*/ 256381 h 256381"/>
                  <a:gd name="connsiteX0" fmla="*/ 292894 w 292894"/>
                  <a:gd name="connsiteY0" fmla="*/ 115094 h 145256"/>
                  <a:gd name="connsiteX1" fmla="*/ 80169 w 292894"/>
                  <a:gd name="connsiteY1" fmla="*/ 0 h 145256"/>
                  <a:gd name="connsiteX2" fmla="*/ 0 w 292894"/>
                  <a:gd name="connsiteY2" fmla="*/ 145256 h 145256"/>
                  <a:gd name="connsiteX0" fmla="*/ 302419 w 302419"/>
                  <a:gd name="connsiteY0" fmla="*/ 115094 h 145256"/>
                  <a:gd name="connsiteX1" fmla="*/ 80169 w 302419"/>
                  <a:gd name="connsiteY1" fmla="*/ 0 h 145256"/>
                  <a:gd name="connsiteX2" fmla="*/ 0 w 302419"/>
                  <a:gd name="connsiteY2" fmla="*/ 145256 h 145256"/>
                  <a:gd name="connsiteX0" fmla="*/ 300038 w 300038"/>
                  <a:gd name="connsiteY0" fmla="*/ 110331 h 145256"/>
                  <a:gd name="connsiteX1" fmla="*/ 80169 w 300038"/>
                  <a:gd name="connsiteY1" fmla="*/ 0 h 145256"/>
                  <a:gd name="connsiteX2" fmla="*/ 0 w 300038"/>
                  <a:gd name="connsiteY2" fmla="*/ 145256 h 145256"/>
                  <a:gd name="connsiteX0" fmla="*/ 311944 w 311944"/>
                  <a:gd name="connsiteY0" fmla="*/ 112712 h 145256"/>
                  <a:gd name="connsiteX1" fmla="*/ 80169 w 311944"/>
                  <a:gd name="connsiteY1" fmla="*/ 0 h 145256"/>
                  <a:gd name="connsiteX2" fmla="*/ 0 w 311944"/>
                  <a:gd name="connsiteY2" fmla="*/ 145256 h 145256"/>
                  <a:gd name="connsiteX0" fmla="*/ 304800 w 304800"/>
                  <a:gd name="connsiteY0" fmla="*/ 112712 h 145256"/>
                  <a:gd name="connsiteX1" fmla="*/ 80169 w 304800"/>
                  <a:gd name="connsiteY1" fmla="*/ 0 h 145256"/>
                  <a:gd name="connsiteX2" fmla="*/ 0 w 304800"/>
                  <a:gd name="connsiteY2" fmla="*/ 145256 h 145256"/>
                  <a:gd name="connsiteX0" fmla="*/ 252412 w 252412"/>
                  <a:gd name="connsiteY0" fmla="*/ 86518 h 145256"/>
                  <a:gd name="connsiteX1" fmla="*/ 80169 w 252412"/>
                  <a:gd name="connsiteY1" fmla="*/ 0 h 145256"/>
                  <a:gd name="connsiteX2" fmla="*/ 0 w 252412"/>
                  <a:gd name="connsiteY2" fmla="*/ 145256 h 145256"/>
                </a:gdLst>
                <a:ahLst/>
                <a:cxnLst>
                  <a:cxn ang="0">
                    <a:pos x="connsiteX0" y="connsiteY0"/>
                  </a:cxn>
                  <a:cxn ang="0">
                    <a:pos x="connsiteX1" y="connsiteY1"/>
                  </a:cxn>
                  <a:cxn ang="0">
                    <a:pos x="connsiteX2" y="connsiteY2"/>
                  </a:cxn>
                </a:cxnLst>
                <a:rect l="l" t="t" r="r" b="b"/>
                <a:pathLst>
                  <a:path w="252412" h="145256">
                    <a:moveTo>
                      <a:pt x="252412" y="86518"/>
                    </a:moveTo>
                    <a:lnTo>
                      <a:pt x="80169" y="0"/>
                    </a:lnTo>
                    <a:lnTo>
                      <a:pt x="0" y="145256"/>
                    </a:lnTo>
                  </a:path>
                </a:pathLst>
              </a:cu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FCFDA63F-0A9B-4571-9620-3FE1A3437A00}"/>
                  </a:ext>
                </a:extLst>
              </p:cNvPr>
              <p:cNvCxnSpPr>
                <a:stCxn id="88" idx="1"/>
              </p:cNvCxnSpPr>
              <p:nvPr/>
            </p:nvCxnSpPr>
            <p:spPr>
              <a:xfrm>
                <a:off x="8605126" y="5037534"/>
                <a:ext cx="157874" cy="77957"/>
              </a:xfrm>
              <a:prstGeom prst="line">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9" name="TextBox 78">
              <a:extLst>
                <a:ext uri="{FF2B5EF4-FFF2-40B4-BE49-F238E27FC236}">
                  <a16:creationId xmlns:a16="http://schemas.microsoft.com/office/drawing/2014/main" id="{1A367CED-387B-4B93-A157-122B27F40B61}"/>
                </a:ext>
              </a:extLst>
            </p:cNvPr>
            <p:cNvSpPr txBox="1"/>
            <p:nvPr/>
          </p:nvSpPr>
          <p:spPr>
            <a:xfrm rot="1606104">
              <a:off x="10273639" y="6054253"/>
              <a:ext cx="1160809" cy="307777"/>
            </a:xfrm>
            <a:prstGeom prst="rect">
              <a:avLst/>
            </a:prstGeom>
            <a:noFill/>
          </p:spPr>
          <p:txBody>
            <a:bodyPr wrap="square" rtlCol="0">
              <a:spAutoFit/>
            </a:bodyPr>
            <a:lstStyle/>
            <a:p>
              <a:pPr algn="ctr"/>
              <a:r>
                <a:rPr lang="en-US" sz="1400" b="1" dirty="0">
                  <a:solidFill>
                    <a:schemeClr val="bg1"/>
                  </a:solidFill>
                  <a:latin typeface="Century Gothic" pitchFamily="34" charset="0"/>
                </a:rPr>
                <a:t>Douglass St</a:t>
              </a:r>
            </a:p>
          </p:txBody>
        </p:sp>
        <p:sp>
          <p:nvSpPr>
            <p:cNvPr id="80" name="TextBox 79">
              <a:extLst>
                <a:ext uri="{FF2B5EF4-FFF2-40B4-BE49-F238E27FC236}">
                  <a16:creationId xmlns:a16="http://schemas.microsoft.com/office/drawing/2014/main" id="{88403D12-F839-44DD-A378-2CC202B1ADCE}"/>
                </a:ext>
              </a:extLst>
            </p:cNvPr>
            <p:cNvSpPr txBox="1"/>
            <p:nvPr/>
          </p:nvSpPr>
          <p:spPr>
            <a:xfrm rot="17770441">
              <a:off x="9813334" y="4454061"/>
              <a:ext cx="956268" cy="307777"/>
            </a:xfrm>
            <a:prstGeom prst="rect">
              <a:avLst/>
            </a:prstGeom>
            <a:noFill/>
          </p:spPr>
          <p:txBody>
            <a:bodyPr wrap="square" rtlCol="0">
              <a:spAutoFit/>
            </a:bodyPr>
            <a:lstStyle/>
            <a:p>
              <a:pPr algn="ctr"/>
              <a:r>
                <a:rPr lang="en-US" sz="1400" b="1" dirty="0">
                  <a:solidFill>
                    <a:schemeClr val="bg1"/>
                  </a:solidFill>
                  <a:latin typeface="Century Gothic" pitchFamily="34" charset="0"/>
                </a:rPr>
                <a:t>3</a:t>
              </a:r>
              <a:r>
                <a:rPr lang="en-US" sz="1400" b="1" baseline="30000" dirty="0">
                  <a:solidFill>
                    <a:schemeClr val="bg1"/>
                  </a:solidFill>
                  <a:latin typeface="Century Gothic" pitchFamily="34" charset="0"/>
                </a:rPr>
                <a:t>rd</a:t>
              </a:r>
              <a:r>
                <a:rPr lang="en-US" sz="1400" b="1" dirty="0">
                  <a:solidFill>
                    <a:schemeClr val="bg1"/>
                  </a:solidFill>
                  <a:latin typeface="Century Gothic" pitchFamily="34" charset="0"/>
                </a:rPr>
                <a:t> Ave</a:t>
              </a:r>
            </a:p>
          </p:txBody>
        </p:sp>
        <p:sp>
          <p:nvSpPr>
            <p:cNvPr id="81" name="TextBox 80">
              <a:extLst>
                <a:ext uri="{FF2B5EF4-FFF2-40B4-BE49-F238E27FC236}">
                  <a16:creationId xmlns:a16="http://schemas.microsoft.com/office/drawing/2014/main" id="{470015A7-3A4F-4CF5-9A6F-3A5F7A4AB6A8}"/>
                </a:ext>
              </a:extLst>
            </p:cNvPr>
            <p:cNvSpPr txBox="1"/>
            <p:nvPr/>
          </p:nvSpPr>
          <p:spPr>
            <a:xfrm>
              <a:off x="6910298" y="6550223"/>
              <a:ext cx="4367301" cy="307777"/>
            </a:xfrm>
            <a:prstGeom prst="rect">
              <a:avLst/>
            </a:prstGeom>
            <a:noFill/>
          </p:spPr>
          <p:txBody>
            <a:bodyPr wrap="square" rtlCol="0">
              <a:spAutoFit/>
            </a:bodyPr>
            <a:lstStyle/>
            <a:p>
              <a:r>
                <a:rPr lang="en-US" sz="1400" b="1" dirty="0" err="1">
                  <a:solidFill>
                    <a:srgbClr val="FFFF00"/>
                  </a:solidFill>
                  <a:latin typeface="Century Gothic" pitchFamily="34" charset="0"/>
                </a:rPr>
                <a:t>Daylighting</a:t>
              </a:r>
              <a:r>
                <a:rPr lang="en-US" sz="1400" b="1" dirty="0">
                  <a:solidFill>
                    <a:srgbClr val="FFFF00"/>
                  </a:solidFill>
                  <a:latin typeface="Century Gothic" pitchFamily="34" charset="0"/>
                </a:rPr>
                <a:t> for 3</a:t>
              </a:r>
              <a:r>
                <a:rPr lang="en-US" sz="1400" b="1" baseline="30000" dirty="0">
                  <a:solidFill>
                    <a:srgbClr val="FFFF00"/>
                  </a:solidFill>
                  <a:latin typeface="Century Gothic" pitchFamily="34" charset="0"/>
                </a:rPr>
                <a:t>rd</a:t>
              </a:r>
              <a:r>
                <a:rPr lang="en-US" sz="1400" b="1" dirty="0">
                  <a:solidFill>
                    <a:srgbClr val="FFFF00"/>
                  </a:solidFill>
                  <a:latin typeface="Century Gothic" pitchFamily="34" charset="0"/>
                </a:rPr>
                <a:t> Ave @ Douglass St</a:t>
              </a:r>
            </a:p>
          </p:txBody>
        </p:sp>
      </p:grpSp>
      <p:sp>
        <p:nvSpPr>
          <p:cNvPr id="46" name="TextBox 45">
            <a:extLst>
              <a:ext uri="{FF2B5EF4-FFF2-40B4-BE49-F238E27FC236}">
                <a16:creationId xmlns:a16="http://schemas.microsoft.com/office/drawing/2014/main" id="{4F1EC903-A2E1-4AFE-A168-D4F0E879E8C5}"/>
              </a:ext>
            </a:extLst>
          </p:cNvPr>
          <p:cNvSpPr txBox="1"/>
          <p:nvPr/>
        </p:nvSpPr>
        <p:spPr>
          <a:xfrm>
            <a:off x="7520346" y="962496"/>
            <a:ext cx="826032" cy="400105"/>
          </a:xfrm>
          <a:prstGeom prst="rect">
            <a:avLst/>
          </a:prstGeom>
          <a:noFill/>
        </p:spPr>
        <p:txBody>
          <a:bodyPr wrap="square" lIns="91435" tIns="45718" rIns="91435" bIns="45718" rtlCol="0">
            <a:spAutoFit/>
          </a:bodyPr>
          <a:lstStyle/>
          <a:p>
            <a:pPr algn="ctr"/>
            <a:r>
              <a:rPr lang="en-US" sz="1000" b="1" dirty="0"/>
              <a:t>NEVINS</a:t>
            </a:r>
          </a:p>
          <a:p>
            <a:pPr algn="ctr"/>
            <a:r>
              <a:rPr lang="en-US" sz="1000" b="1" dirty="0"/>
              <a:t>STREET</a:t>
            </a:r>
          </a:p>
        </p:txBody>
      </p:sp>
      <p:sp>
        <p:nvSpPr>
          <p:cNvPr id="47" name="TextBox 46">
            <a:extLst>
              <a:ext uri="{FF2B5EF4-FFF2-40B4-BE49-F238E27FC236}">
                <a16:creationId xmlns:a16="http://schemas.microsoft.com/office/drawing/2014/main" id="{5CACC7AF-0547-491E-BDC7-30C59A023E63}"/>
              </a:ext>
            </a:extLst>
          </p:cNvPr>
          <p:cNvSpPr txBox="1"/>
          <p:nvPr/>
        </p:nvSpPr>
        <p:spPr>
          <a:xfrm>
            <a:off x="8885674" y="964841"/>
            <a:ext cx="826032" cy="400105"/>
          </a:xfrm>
          <a:prstGeom prst="rect">
            <a:avLst/>
          </a:prstGeom>
          <a:noFill/>
        </p:spPr>
        <p:txBody>
          <a:bodyPr wrap="square" lIns="91435" tIns="45718" rIns="91435" bIns="45718" rtlCol="0">
            <a:spAutoFit/>
          </a:bodyPr>
          <a:lstStyle/>
          <a:p>
            <a:pPr algn="ctr"/>
            <a:r>
              <a:rPr lang="en-US" sz="1000" b="1" dirty="0" err="1"/>
              <a:t>3RD</a:t>
            </a:r>
            <a:endParaRPr lang="en-US" sz="1000" b="1" dirty="0"/>
          </a:p>
          <a:p>
            <a:pPr algn="ctr"/>
            <a:r>
              <a:rPr lang="en-US" sz="1000" b="1" dirty="0"/>
              <a:t>AVE</a:t>
            </a:r>
          </a:p>
        </p:txBody>
      </p:sp>
      <p:sp>
        <p:nvSpPr>
          <p:cNvPr id="48" name="TextBox 47">
            <a:extLst>
              <a:ext uri="{FF2B5EF4-FFF2-40B4-BE49-F238E27FC236}">
                <a16:creationId xmlns:a16="http://schemas.microsoft.com/office/drawing/2014/main" id="{FD145C0F-6016-48A1-837A-4B18C0E5F78A}"/>
              </a:ext>
            </a:extLst>
          </p:cNvPr>
          <p:cNvSpPr txBox="1"/>
          <p:nvPr/>
        </p:nvSpPr>
        <p:spPr>
          <a:xfrm>
            <a:off x="10574881" y="965399"/>
            <a:ext cx="826032" cy="400105"/>
          </a:xfrm>
          <a:prstGeom prst="rect">
            <a:avLst/>
          </a:prstGeom>
          <a:noFill/>
        </p:spPr>
        <p:txBody>
          <a:bodyPr wrap="square" lIns="91435" tIns="45718" rIns="91435" bIns="45718" rtlCol="0">
            <a:spAutoFit/>
          </a:bodyPr>
          <a:lstStyle/>
          <a:p>
            <a:pPr algn="ctr"/>
            <a:r>
              <a:rPr lang="en-US" sz="1000" b="1" dirty="0" err="1"/>
              <a:t>4TH</a:t>
            </a:r>
            <a:endParaRPr lang="en-US" sz="1000" b="1" dirty="0"/>
          </a:p>
          <a:p>
            <a:pPr algn="ctr"/>
            <a:r>
              <a:rPr lang="en-US" sz="1000" b="1" dirty="0"/>
              <a:t>AVE</a:t>
            </a:r>
          </a:p>
        </p:txBody>
      </p:sp>
      <p:grpSp>
        <p:nvGrpSpPr>
          <p:cNvPr id="49" name="Group 48">
            <a:extLst>
              <a:ext uri="{FF2B5EF4-FFF2-40B4-BE49-F238E27FC236}">
                <a16:creationId xmlns:a16="http://schemas.microsoft.com/office/drawing/2014/main" id="{86FBA69B-BDC6-4C53-9B6B-C501A5F709FF}"/>
              </a:ext>
            </a:extLst>
          </p:cNvPr>
          <p:cNvGrpSpPr/>
          <p:nvPr/>
        </p:nvGrpSpPr>
        <p:grpSpPr>
          <a:xfrm>
            <a:off x="6895414" y="-3565"/>
            <a:ext cx="2942305" cy="906951"/>
            <a:chOff x="6895414" y="-3565"/>
            <a:chExt cx="2942305" cy="906951"/>
          </a:xfrm>
        </p:grpSpPr>
        <p:sp>
          <p:nvSpPr>
            <p:cNvPr id="68" name="Rectangle 67">
              <a:extLst>
                <a:ext uri="{FF2B5EF4-FFF2-40B4-BE49-F238E27FC236}">
                  <a16:creationId xmlns:a16="http://schemas.microsoft.com/office/drawing/2014/main" id="{296583C2-10C5-4A66-86B8-C76758F33BF4}"/>
                </a:ext>
              </a:extLst>
            </p:cNvPr>
            <p:cNvSpPr/>
            <p:nvPr/>
          </p:nvSpPr>
          <p:spPr>
            <a:xfrm>
              <a:off x="6895414" y="-3565"/>
              <a:ext cx="2932373" cy="90695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D2B4F9D0-393B-45CA-89D2-59FA733B3F2B}"/>
                </a:ext>
              </a:extLst>
            </p:cNvPr>
            <p:cNvSpPr/>
            <p:nvPr/>
          </p:nvSpPr>
          <p:spPr>
            <a:xfrm>
              <a:off x="7070615" y="8080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85" name="Straight Arrow Connector 84">
              <a:extLst>
                <a:ext uri="{FF2B5EF4-FFF2-40B4-BE49-F238E27FC236}">
                  <a16:creationId xmlns:a16="http://schemas.microsoft.com/office/drawing/2014/main" id="{0FDA11CB-3357-4D2E-BD20-DBF44748AA0F}"/>
                </a:ext>
              </a:extLst>
            </p:cNvPr>
            <p:cNvCxnSpPr>
              <a:cxnSpLocks/>
            </p:cNvCxnSpPr>
            <p:nvPr/>
          </p:nvCxnSpPr>
          <p:spPr>
            <a:xfrm>
              <a:off x="7063366" y="46756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6432336-5901-49EA-8931-A88D08F93681}"/>
                </a:ext>
              </a:extLst>
            </p:cNvPr>
            <p:cNvSpPr txBox="1"/>
            <p:nvPr/>
          </p:nvSpPr>
          <p:spPr>
            <a:xfrm>
              <a:off x="7094820" y="263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87" name="TextBox 86">
              <a:extLst>
                <a:ext uri="{FF2B5EF4-FFF2-40B4-BE49-F238E27FC236}">
                  <a16:creationId xmlns:a16="http://schemas.microsoft.com/office/drawing/2014/main" id="{E1329C04-F747-48ED-8933-666B3706C530}"/>
                </a:ext>
              </a:extLst>
            </p:cNvPr>
            <p:cNvSpPr txBox="1"/>
            <p:nvPr/>
          </p:nvSpPr>
          <p:spPr>
            <a:xfrm>
              <a:off x="7320828" y="4913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92" name="TextBox 91">
              <a:extLst>
                <a:ext uri="{FF2B5EF4-FFF2-40B4-BE49-F238E27FC236}">
                  <a16:creationId xmlns:a16="http://schemas.microsoft.com/office/drawing/2014/main" id="{67E00CE7-B4B8-4ED4-8D9D-4402CDCADAFB}"/>
                </a:ext>
              </a:extLst>
            </p:cNvPr>
            <p:cNvSpPr txBox="1"/>
            <p:nvPr/>
          </p:nvSpPr>
          <p:spPr>
            <a:xfrm>
              <a:off x="7320828" y="31174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93" name="TextBox 92">
              <a:extLst>
                <a:ext uri="{FF2B5EF4-FFF2-40B4-BE49-F238E27FC236}">
                  <a16:creationId xmlns:a16="http://schemas.microsoft.com/office/drawing/2014/main" id="{232E5C23-B794-4898-92C4-78E0A9F41BC5}"/>
                </a:ext>
              </a:extLst>
            </p:cNvPr>
            <p:cNvSpPr txBox="1"/>
            <p:nvPr/>
          </p:nvSpPr>
          <p:spPr>
            <a:xfrm>
              <a:off x="7320828" y="588457"/>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Assumed Future Traffic Flow</a:t>
              </a:r>
            </a:p>
          </p:txBody>
        </p:sp>
        <p:cxnSp>
          <p:nvCxnSpPr>
            <p:cNvPr id="94" name="Straight Connector 93">
              <a:extLst>
                <a:ext uri="{FF2B5EF4-FFF2-40B4-BE49-F238E27FC236}">
                  <a16:creationId xmlns:a16="http://schemas.microsoft.com/office/drawing/2014/main" id="{1BFEE031-DE12-4531-B7C5-6B88138D0EB9}"/>
                </a:ext>
              </a:extLst>
            </p:cNvPr>
            <p:cNvCxnSpPr>
              <a:cxnSpLocks/>
            </p:cNvCxnSpPr>
            <p:nvPr/>
          </p:nvCxnSpPr>
          <p:spPr>
            <a:xfrm>
              <a:off x="7070615" y="711565"/>
              <a:ext cx="244585" cy="0"/>
            </a:xfrm>
            <a:prstGeom prst="line">
              <a:avLst/>
            </a:prstGeom>
            <a:ln w="38100">
              <a:solidFill>
                <a:schemeClr val="accent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3901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7</a:t>
            </a:fld>
            <a:endParaRPr lang="en-US" dirty="0"/>
          </a:p>
        </p:txBody>
      </p:sp>
      <p:sp>
        <p:nvSpPr>
          <p:cNvPr id="5" name="Title 4"/>
          <p:cNvSpPr>
            <a:spLocks noGrp="1"/>
          </p:cNvSpPr>
          <p:nvPr>
            <p:ph type="ctrTitle"/>
          </p:nvPr>
        </p:nvSpPr>
        <p:spPr/>
        <p:txBody>
          <a:bodyPr/>
          <a:lstStyle/>
          <a:p>
            <a:r>
              <a:rPr lang="en-US" dirty="0"/>
              <a:t>Nevins Closure (Mixed Scenario)</a:t>
            </a:r>
          </a:p>
        </p:txBody>
      </p:sp>
      <p:sp>
        <p:nvSpPr>
          <p:cNvPr id="7" name="Text Placeholder 6"/>
          <p:cNvSpPr>
            <a:spLocks noGrp="1"/>
          </p:cNvSpPr>
          <p:nvPr>
            <p:ph type="body" sz="quarter" idx="14"/>
          </p:nvPr>
        </p:nvSpPr>
        <p:spPr/>
        <p:txBody>
          <a:bodyPr/>
          <a:lstStyle/>
          <a:p>
            <a:endParaRPr lang="en-US"/>
          </a:p>
        </p:txBody>
      </p:sp>
      <p:sp>
        <p:nvSpPr>
          <p:cNvPr id="143" name="Text Placeholder 7"/>
          <p:cNvSpPr>
            <a:spLocks noGrp="1"/>
          </p:cNvSpPr>
          <p:nvPr>
            <p:ph type="body" sz="quarter" idx="15"/>
          </p:nvPr>
        </p:nvSpPr>
        <p:spPr>
          <a:xfrm>
            <a:off x="152400" y="663770"/>
            <a:ext cx="6604096" cy="5737030"/>
          </a:xfrm>
        </p:spPr>
        <p:txBody>
          <a:bodyPr anchor="ctr">
            <a:noAutofit/>
          </a:bodyPr>
          <a:lstStyle/>
          <a:p>
            <a:r>
              <a:rPr lang="en-US" sz="2000" b="1" dirty="0"/>
              <a:t>Closing Nevins St between Douglass St and </a:t>
            </a:r>
            <a:r>
              <a:rPr lang="en-US" sz="2000" b="1" dirty="0" err="1"/>
              <a:t>Degraw</a:t>
            </a:r>
            <a:r>
              <a:rPr lang="en-US" sz="2000" b="1" dirty="0"/>
              <a:t> St will require redirecting </a:t>
            </a:r>
            <a:r>
              <a:rPr lang="en-US" sz="2000" b="1" u="sng" dirty="0"/>
              <a:t>280 </a:t>
            </a:r>
            <a:r>
              <a:rPr lang="en-US" sz="2000" b="1" u="sng" dirty="0" err="1"/>
              <a:t>vehs</a:t>
            </a:r>
            <a:r>
              <a:rPr lang="en-US" sz="2000" b="1" u="sng" dirty="0"/>
              <a:t>/</a:t>
            </a:r>
            <a:r>
              <a:rPr lang="en-US" sz="2000" b="1" u="sng" dirty="0" err="1"/>
              <a:t>hr</a:t>
            </a:r>
            <a:r>
              <a:rPr lang="en-US" sz="2000" b="1" u="sng" dirty="0"/>
              <a:t> SB through</a:t>
            </a:r>
            <a:r>
              <a:rPr lang="en-US" sz="2000" b="1" dirty="0"/>
              <a:t> traffic for Nevins St @ Douglass St during PM peak in the future With Improvements scenario.</a:t>
            </a:r>
          </a:p>
          <a:p>
            <a:endParaRPr lang="en-US" sz="2000" b="1" dirty="0"/>
          </a:p>
          <a:p>
            <a:r>
              <a:rPr lang="en-US" sz="2000" b="1" dirty="0"/>
              <a:t>The Mixed</a:t>
            </a:r>
            <a:r>
              <a:rPr lang="zh-CN" altLang="en-US" sz="2000" b="1" dirty="0"/>
              <a:t> </a:t>
            </a:r>
            <a:r>
              <a:rPr lang="en-US" sz="2000" b="1" dirty="0"/>
              <a:t>Scenario first made assumptions on the </a:t>
            </a:r>
            <a:r>
              <a:rPr lang="en-US" sz="2000" b="1" u="sng" dirty="0"/>
              <a:t>current traffic flow</a:t>
            </a:r>
            <a:r>
              <a:rPr lang="en-US" sz="2000" b="1" dirty="0"/>
              <a:t> based on the traffic data, development scenario, and origin-destination data:</a:t>
            </a:r>
          </a:p>
          <a:p>
            <a:pPr lvl="2"/>
            <a:r>
              <a:rPr lang="en-US" sz="1800" u="sng" dirty="0">
                <a:solidFill>
                  <a:schemeClr val="bg2">
                    <a:lumMod val="75000"/>
                  </a:schemeClr>
                </a:solidFill>
              </a:rPr>
              <a:t>11% is accessing sites along Nevins St</a:t>
            </a:r>
          </a:p>
          <a:p>
            <a:pPr lvl="2"/>
            <a:r>
              <a:rPr lang="en-US" sz="1800" u="sng" dirty="0">
                <a:solidFill>
                  <a:schemeClr val="accent3">
                    <a:lumMod val="75000"/>
                  </a:schemeClr>
                </a:solidFill>
              </a:rPr>
              <a:t>30% is ultimately turning to 3</a:t>
            </a:r>
            <a:r>
              <a:rPr lang="en-US" sz="1800" u="sng" baseline="30000" dirty="0">
                <a:solidFill>
                  <a:schemeClr val="accent3">
                    <a:lumMod val="75000"/>
                  </a:schemeClr>
                </a:solidFill>
              </a:rPr>
              <a:t>rd</a:t>
            </a:r>
            <a:r>
              <a:rPr lang="en-US" sz="1800" u="sng" dirty="0">
                <a:solidFill>
                  <a:schemeClr val="accent3">
                    <a:lumMod val="75000"/>
                  </a:schemeClr>
                </a:solidFill>
              </a:rPr>
              <a:t> Ave to head south</a:t>
            </a:r>
          </a:p>
          <a:p>
            <a:pPr lvl="2"/>
            <a:r>
              <a:rPr lang="en-US" sz="1800" u="sng" dirty="0">
                <a:solidFill>
                  <a:schemeClr val="accent6">
                    <a:lumMod val="75000"/>
                  </a:schemeClr>
                </a:solidFill>
              </a:rPr>
              <a:t>25% is going east along Sackett St</a:t>
            </a:r>
          </a:p>
          <a:p>
            <a:pPr lvl="2"/>
            <a:r>
              <a:rPr lang="en-US" sz="1800" u="sng" dirty="0">
                <a:solidFill>
                  <a:schemeClr val="accent2">
                    <a:lumMod val="75000"/>
                  </a:schemeClr>
                </a:solidFill>
              </a:rPr>
              <a:t>34% is heading east through Union St and Carroll St</a:t>
            </a:r>
          </a:p>
        </p:txBody>
      </p:sp>
      <p:pic>
        <p:nvPicPr>
          <p:cNvPr id="45" name="Picture 44"/>
          <p:cNvPicPr>
            <a:picLocks noChangeAspect="1"/>
          </p:cNvPicPr>
          <p:nvPr/>
        </p:nvPicPr>
        <p:blipFill rotWithShape="1">
          <a:blip r:embed="rId2" cstate="print">
            <a:extLst>
              <a:ext uri="{28A0092B-C50C-407E-A947-70E740481C1C}">
                <a14:useLocalDpi xmlns:a14="http://schemas.microsoft.com/office/drawing/2010/main" val="0"/>
              </a:ext>
            </a:extLst>
          </a:blip>
          <a:srcRect l="37220" r="13447" b="50588"/>
          <a:stretch/>
        </p:blipFill>
        <p:spPr>
          <a:xfrm>
            <a:off x="6901086" y="0"/>
            <a:ext cx="5290914" cy="6858000"/>
          </a:xfrm>
          <a:prstGeom prst="rect">
            <a:avLst/>
          </a:prstGeom>
          <a:ln w="3175">
            <a:solidFill>
              <a:schemeClr val="tx1"/>
            </a:solidFill>
          </a:ln>
        </p:spPr>
      </p:pic>
      <p:sp>
        <p:nvSpPr>
          <p:cNvPr id="96" name="TextBox 95"/>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sp>
        <p:nvSpPr>
          <p:cNvPr id="55" name="Oval 54">
            <a:extLst>
              <a:ext uri="{FF2B5EF4-FFF2-40B4-BE49-F238E27FC236}">
                <a16:creationId xmlns:a16="http://schemas.microsoft.com/office/drawing/2014/main" id="{C15C11B3-87AB-446C-A6ED-9CB2A6DB4248}"/>
              </a:ext>
            </a:extLst>
          </p:cNvPr>
          <p:cNvSpPr/>
          <p:nvPr/>
        </p:nvSpPr>
        <p:spPr>
          <a:xfrm>
            <a:off x="10860019" y="2421100"/>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61" name="Oval 60">
            <a:extLst>
              <a:ext uri="{FF2B5EF4-FFF2-40B4-BE49-F238E27FC236}">
                <a16:creationId xmlns:a16="http://schemas.microsoft.com/office/drawing/2014/main" id="{701910BB-33BC-42F7-BB8C-ADF934358C65}"/>
              </a:ext>
            </a:extLst>
          </p:cNvPr>
          <p:cNvSpPr/>
          <p:nvPr/>
        </p:nvSpPr>
        <p:spPr>
          <a:xfrm>
            <a:off x="7776678" y="1334450"/>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C</a:t>
            </a:r>
          </a:p>
        </p:txBody>
      </p:sp>
      <p:sp>
        <p:nvSpPr>
          <p:cNvPr id="51" name="Oval 50">
            <a:extLst>
              <a:ext uri="{FF2B5EF4-FFF2-40B4-BE49-F238E27FC236}">
                <a16:creationId xmlns:a16="http://schemas.microsoft.com/office/drawing/2014/main" id="{400706D2-479D-42ED-979B-F99465B1A3EB}"/>
              </a:ext>
            </a:extLst>
          </p:cNvPr>
          <p:cNvSpPr/>
          <p:nvPr/>
        </p:nvSpPr>
        <p:spPr>
          <a:xfrm>
            <a:off x="9159875" y="3079687"/>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83" name="Oval 82">
            <a:extLst>
              <a:ext uri="{FF2B5EF4-FFF2-40B4-BE49-F238E27FC236}">
                <a16:creationId xmlns:a16="http://schemas.microsoft.com/office/drawing/2014/main" id="{ED93BD94-CF09-4664-8060-49AACACBF8E5}"/>
              </a:ext>
            </a:extLst>
          </p:cNvPr>
          <p:cNvSpPr/>
          <p:nvPr/>
        </p:nvSpPr>
        <p:spPr>
          <a:xfrm>
            <a:off x="9141112" y="1905287"/>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84" name="Oval 83">
            <a:extLst>
              <a:ext uri="{FF2B5EF4-FFF2-40B4-BE49-F238E27FC236}">
                <a16:creationId xmlns:a16="http://schemas.microsoft.com/office/drawing/2014/main" id="{7E8E7FF1-1FA4-49DE-BB93-51DFFF6EBB6F}"/>
              </a:ext>
            </a:extLst>
          </p:cNvPr>
          <p:cNvSpPr/>
          <p:nvPr/>
        </p:nvSpPr>
        <p:spPr>
          <a:xfrm>
            <a:off x="9148498" y="2491054"/>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44" name="TextBox 43">
            <a:extLst>
              <a:ext uri="{FF2B5EF4-FFF2-40B4-BE49-F238E27FC236}">
                <a16:creationId xmlns:a16="http://schemas.microsoft.com/office/drawing/2014/main" id="{C62320A2-4B83-44E3-828B-E57B7868B510}"/>
              </a:ext>
            </a:extLst>
          </p:cNvPr>
          <p:cNvSpPr txBox="1"/>
          <p:nvPr/>
        </p:nvSpPr>
        <p:spPr>
          <a:xfrm>
            <a:off x="7399056" y="1710318"/>
            <a:ext cx="1072422" cy="369328"/>
          </a:xfrm>
          <a:prstGeom prst="rect">
            <a:avLst/>
          </a:prstGeom>
          <a:noFill/>
        </p:spPr>
        <p:txBody>
          <a:bodyPr wrap="square" lIns="91435" tIns="45718" rIns="91435" bIns="45718" rtlCol="0">
            <a:spAutoFit/>
          </a:bodyPr>
          <a:lstStyle/>
          <a:p>
            <a:pPr algn="ctr"/>
            <a:r>
              <a:rPr lang="en-US" b="1" dirty="0"/>
              <a:t>100%</a:t>
            </a:r>
          </a:p>
        </p:txBody>
      </p:sp>
      <p:sp>
        <p:nvSpPr>
          <p:cNvPr id="82" name="TextBox 81">
            <a:extLst>
              <a:ext uri="{FF2B5EF4-FFF2-40B4-BE49-F238E27FC236}">
                <a16:creationId xmlns:a16="http://schemas.microsoft.com/office/drawing/2014/main" id="{800BE8B8-F965-4D4F-8688-A5FCD4F982C2}"/>
              </a:ext>
            </a:extLst>
          </p:cNvPr>
          <p:cNvSpPr txBox="1"/>
          <p:nvPr/>
        </p:nvSpPr>
        <p:spPr>
          <a:xfrm>
            <a:off x="11383421" y="3322318"/>
            <a:ext cx="916122" cy="369328"/>
          </a:xfrm>
          <a:prstGeom prst="rect">
            <a:avLst/>
          </a:prstGeom>
          <a:noFill/>
        </p:spPr>
        <p:txBody>
          <a:bodyPr wrap="square" lIns="91435" tIns="45718" rIns="91435" bIns="45718" rtlCol="0">
            <a:spAutoFit/>
          </a:bodyPr>
          <a:lstStyle/>
          <a:p>
            <a:pPr algn="ctr"/>
            <a:r>
              <a:rPr lang="en-US" b="1" dirty="0"/>
              <a:t>25%</a:t>
            </a:r>
          </a:p>
        </p:txBody>
      </p:sp>
      <p:sp>
        <p:nvSpPr>
          <p:cNvPr id="85" name="TextBox 84">
            <a:extLst>
              <a:ext uri="{FF2B5EF4-FFF2-40B4-BE49-F238E27FC236}">
                <a16:creationId xmlns:a16="http://schemas.microsoft.com/office/drawing/2014/main" id="{C22DF2D5-5013-4876-9EFD-0FEA0D021FB8}"/>
              </a:ext>
            </a:extLst>
          </p:cNvPr>
          <p:cNvSpPr txBox="1"/>
          <p:nvPr/>
        </p:nvSpPr>
        <p:spPr>
          <a:xfrm>
            <a:off x="9445105" y="3914868"/>
            <a:ext cx="899627" cy="369328"/>
          </a:xfrm>
          <a:prstGeom prst="rect">
            <a:avLst/>
          </a:prstGeom>
          <a:noFill/>
        </p:spPr>
        <p:txBody>
          <a:bodyPr wrap="square" lIns="91435" tIns="45718" rIns="91435" bIns="45718" rtlCol="0">
            <a:spAutoFit/>
          </a:bodyPr>
          <a:lstStyle/>
          <a:p>
            <a:r>
              <a:rPr lang="en-US" b="1" dirty="0"/>
              <a:t>13%</a:t>
            </a:r>
          </a:p>
        </p:txBody>
      </p:sp>
      <p:sp>
        <p:nvSpPr>
          <p:cNvPr id="93" name="TextBox 92">
            <a:extLst>
              <a:ext uri="{FF2B5EF4-FFF2-40B4-BE49-F238E27FC236}">
                <a16:creationId xmlns:a16="http://schemas.microsoft.com/office/drawing/2014/main" id="{0D9A718F-CF6F-4FC6-8D9F-53894FD21F9E}"/>
              </a:ext>
            </a:extLst>
          </p:cNvPr>
          <p:cNvSpPr txBox="1"/>
          <p:nvPr/>
        </p:nvSpPr>
        <p:spPr>
          <a:xfrm>
            <a:off x="7576420" y="5935600"/>
            <a:ext cx="846883" cy="369328"/>
          </a:xfrm>
          <a:prstGeom prst="rect">
            <a:avLst/>
          </a:prstGeom>
          <a:noFill/>
        </p:spPr>
        <p:txBody>
          <a:bodyPr wrap="square" lIns="91435" tIns="45718" rIns="91435" bIns="45718" rtlCol="0">
            <a:spAutoFit/>
          </a:bodyPr>
          <a:lstStyle/>
          <a:p>
            <a:pPr algn="ctr"/>
            <a:r>
              <a:rPr lang="en-US" b="1" dirty="0"/>
              <a:t>4%</a:t>
            </a:r>
          </a:p>
        </p:txBody>
      </p:sp>
      <p:sp>
        <p:nvSpPr>
          <p:cNvPr id="98" name="TextBox 97">
            <a:extLst>
              <a:ext uri="{FF2B5EF4-FFF2-40B4-BE49-F238E27FC236}">
                <a16:creationId xmlns:a16="http://schemas.microsoft.com/office/drawing/2014/main" id="{350AB267-8F73-4AEF-945B-36D73C77365F}"/>
              </a:ext>
            </a:extLst>
          </p:cNvPr>
          <p:cNvSpPr txBox="1"/>
          <p:nvPr/>
        </p:nvSpPr>
        <p:spPr>
          <a:xfrm>
            <a:off x="9378114" y="4527562"/>
            <a:ext cx="810827" cy="369328"/>
          </a:xfrm>
          <a:prstGeom prst="rect">
            <a:avLst/>
          </a:prstGeom>
          <a:noFill/>
        </p:spPr>
        <p:txBody>
          <a:bodyPr wrap="square" lIns="91435" tIns="45718" rIns="91435" bIns="45718" rtlCol="0">
            <a:spAutoFit/>
          </a:bodyPr>
          <a:lstStyle/>
          <a:p>
            <a:pPr algn="ctr"/>
            <a:r>
              <a:rPr lang="en-US" b="1" dirty="0"/>
              <a:t>6%</a:t>
            </a:r>
          </a:p>
        </p:txBody>
      </p:sp>
      <p:sp>
        <p:nvSpPr>
          <p:cNvPr id="99" name="TextBox 98">
            <a:extLst>
              <a:ext uri="{FF2B5EF4-FFF2-40B4-BE49-F238E27FC236}">
                <a16:creationId xmlns:a16="http://schemas.microsoft.com/office/drawing/2014/main" id="{EE39FCD8-0045-4B73-8B06-BF97F6C81B1C}"/>
              </a:ext>
            </a:extLst>
          </p:cNvPr>
          <p:cNvSpPr txBox="1"/>
          <p:nvPr/>
        </p:nvSpPr>
        <p:spPr>
          <a:xfrm>
            <a:off x="11424037" y="5684135"/>
            <a:ext cx="917338" cy="369328"/>
          </a:xfrm>
          <a:prstGeom prst="rect">
            <a:avLst/>
          </a:prstGeom>
          <a:noFill/>
        </p:spPr>
        <p:txBody>
          <a:bodyPr wrap="square" lIns="91435" tIns="45718" rIns="91435" bIns="45718" rtlCol="0">
            <a:spAutoFit/>
          </a:bodyPr>
          <a:lstStyle/>
          <a:p>
            <a:pPr algn="ctr"/>
            <a:r>
              <a:rPr lang="en-US" b="1" dirty="0"/>
              <a:t>22%</a:t>
            </a:r>
          </a:p>
        </p:txBody>
      </p:sp>
      <p:sp>
        <p:nvSpPr>
          <p:cNvPr id="100" name="TextBox 99">
            <a:extLst>
              <a:ext uri="{FF2B5EF4-FFF2-40B4-BE49-F238E27FC236}">
                <a16:creationId xmlns:a16="http://schemas.microsoft.com/office/drawing/2014/main" id="{D459A77B-E115-43E3-B9C0-EDD03595FEB6}"/>
              </a:ext>
            </a:extLst>
          </p:cNvPr>
          <p:cNvSpPr txBox="1"/>
          <p:nvPr/>
        </p:nvSpPr>
        <p:spPr>
          <a:xfrm>
            <a:off x="8831695" y="6045149"/>
            <a:ext cx="940386" cy="369328"/>
          </a:xfrm>
          <a:prstGeom prst="rect">
            <a:avLst/>
          </a:prstGeom>
          <a:noFill/>
        </p:spPr>
        <p:txBody>
          <a:bodyPr wrap="square" lIns="91435" tIns="45718" rIns="91435" bIns="45718" rtlCol="0">
            <a:spAutoFit/>
          </a:bodyPr>
          <a:lstStyle/>
          <a:p>
            <a:pPr algn="ctr"/>
            <a:r>
              <a:rPr lang="en-US" b="1" dirty="0"/>
              <a:t>11%</a:t>
            </a:r>
          </a:p>
        </p:txBody>
      </p:sp>
      <p:cxnSp>
        <p:nvCxnSpPr>
          <p:cNvPr id="6" name="Straight Connector 5">
            <a:extLst>
              <a:ext uri="{FF2B5EF4-FFF2-40B4-BE49-F238E27FC236}">
                <a16:creationId xmlns:a16="http://schemas.microsoft.com/office/drawing/2014/main" id="{009418AC-5DA7-4D63-9AFC-B7614650B915}"/>
              </a:ext>
            </a:extLst>
          </p:cNvPr>
          <p:cNvCxnSpPr>
            <a:cxnSpLocks/>
          </p:cNvCxnSpPr>
          <p:nvPr/>
        </p:nvCxnSpPr>
        <p:spPr>
          <a:xfrm>
            <a:off x="7933182" y="2116056"/>
            <a:ext cx="45004" cy="3881075"/>
          </a:xfrm>
          <a:prstGeom prst="line">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6C1F183-4180-46C6-A38F-0A41E53CCA1B}"/>
              </a:ext>
            </a:extLst>
          </p:cNvPr>
          <p:cNvCxnSpPr>
            <a:cxnSpLocks/>
          </p:cNvCxnSpPr>
          <p:nvPr/>
        </p:nvCxnSpPr>
        <p:spPr>
          <a:xfrm flipH="1">
            <a:off x="7576420" y="3290892"/>
            <a:ext cx="366600" cy="0"/>
          </a:xfrm>
          <a:prstGeom prst="straightConnector1">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858A0EB-8525-41D3-B147-89F843C6F827}"/>
              </a:ext>
            </a:extLst>
          </p:cNvPr>
          <p:cNvCxnSpPr>
            <a:cxnSpLocks/>
          </p:cNvCxnSpPr>
          <p:nvPr/>
        </p:nvCxnSpPr>
        <p:spPr>
          <a:xfrm flipV="1">
            <a:off x="7960687" y="3811900"/>
            <a:ext cx="3960803" cy="50119"/>
          </a:xfrm>
          <a:prstGeom prst="line">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F0303E7-A6D9-4471-8CE1-9DA70319203E}"/>
              </a:ext>
            </a:extLst>
          </p:cNvPr>
          <p:cNvCxnSpPr>
            <a:cxnSpLocks/>
          </p:cNvCxnSpPr>
          <p:nvPr/>
        </p:nvCxnSpPr>
        <p:spPr>
          <a:xfrm flipH="1" flipV="1">
            <a:off x="8272322" y="3544741"/>
            <a:ext cx="2" cy="334064"/>
          </a:xfrm>
          <a:prstGeom prst="straightConnector1">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BB3F9A9A-A1ED-49BA-A1DA-BFE9DF4DF368}"/>
              </a:ext>
            </a:extLst>
          </p:cNvPr>
          <p:cNvCxnSpPr>
            <a:cxnSpLocks/>
          </p:cNvCxnSpPr>
          <p:nvPr/>
        </p:nvCxnSpPr>
        <p:spPr>
          <a:xfrm flipH="1">
            <a:off x="9346070" y="3848418"/>
            <a:ext cx="2" cy="375771"/>
          </a:xfrm>
          <a:prstGeom prst="straightConnector1">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103" name="Oval 102">
            <a:extLst>
              <a:ext uri="{FF2B5EF4-FFF2-40B4-BE49-F238E27FC236}">
                <a16:creationId xmlns:a16="http://schemas.microsoft.com/office/drawing/2014/main" id="{A8F5B525-1CDF-4C99-A22D-D4B724C3CFCA}"/>
              </a:ext>
            </a:extLst>
          </p:cNvPr>
          <p:cNvSpPr/>
          <p:nvPr/>
        </p:nvSpPr>
        <p:spPr>
          <a:xfrm>
            <a:off x="9175936" y="3634990"/>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104" name="TextBox 103">
            <a:extLst>
              <a:ext uri="{FF2B5EF4-FFF2-40B4-BE49-F238E27FC236}">
                <a16:creationId xmlns:a16="http://schemas.microsoft.com/office/drawing/2014/main" id="{235BBDFE-3829-414B-84AA-7BE09388B1D7}"/>
              </a:ext>
            </a:extLst>
          </p:cNvPr>
          <p:cNvSpPr txBox="1"/>
          <p:nvPr/>
        </p:nvSpPr>
        <p:spPr>
          <a:xfrm>
            <a:off x="8005021" y="4643434"/>
            <a:ext cx="791834" cy="369328"/>
          </a:xfrm>
          <a:prstGeom prst="rect">
            <a:avLst/>
          </a:prstGeom>
          <a:noFill/>
        </p:spPr>
        <p:txBody>
          <a:bodyPr wrap="square" lIns="91435" tIns="45718" rIns="91435" bIns="45718" rtlCol="0">
            <a:spAutoFit/>
          </a:bodyPr>
          <a:lstStyle/>
          <a:p>
            <a:pPr algn="ctr"/>
            <a:r>
              <a:rPr lang="en-US" b="1" dirty="0"/>
              <a:t>1%</a:t>
            </a:r>
          </a:p>
        </p:txBody>
      </p:sp>
      <p:sp>
        <p:nvSpPr>
          <p:cNvPr id="106" name="TextBox 105">
            <a:extLst>
              <a:ext uri="{FF2B5EF4-FFF2-40B4-BE49-F238E27FC236}">
                <a16:creationId xmlns:a16="http://schemas.microsoft.com/office/drawing/2014/main" id="{B69EAF50-776B-4170-9058-77742B9B17DA}"/>
              </a:ext>
            </a:extLst>
          </p:cNvPr>
          <p:cNvSpPr txBox="1"/>
          <p:nvPr/>
        </p:nvSpPr>
        <p:spPr>
          <a:xfrm>
            <a:off x="11402702" y="4541026"/>
            <a:ext cx="896841" cy="369328"/>
          </a:xfrm>
          <a:prstGeom prst="rect">
            <a:avLst/>
          </a:prstGeom>
          <a:noFill/>
        </p:spPr>
        <p:txBody>
          <a:bodyPr wrap="square" lIns="91435" tIns="45718" rIns="91435" bIns="45718" rtlCol="0">
            <a:spAutoFit/>
          </a:bodyPr>
          <a:lstStyle/>
          <a:p>
            <a:pPr algn="ctr"/>
            <a:r>
              <a:rPr lang="en-US" b="1" dirty="0"/>
              <a:t>12%</a:t>
            </a:r>
          </a:p>
        </p:txBody>
      </p:sp>
      <p:cxnSp>
        <p:nvCxnSpPr>
          <p:cNvPr id="107" name="Straight Connector 106">
            <a:extLst>
              <a:ext uri="{FF2B5EF4-FFF2-40B4-BE49-F238E27FC236}">
                <a16:creationId xmlns:a16="http://schemas.microsoft.com/office/drawing/2014/main" id="{D3AC99C8-65C4-4D0C-AE8B-EE35A757D499}"/>
              </a:ext>
            </a:extLst>
          </p:cNvPr>
          <p:cNvCxnSpPr>
            <a:cxnSpLocks/>
          </p:cNvCxnSpPr>
          <p:nvPr/>
        </p:nvCxnSpPr>
        <p:spPr>
          <a:xfrm flipV="1">
            <a:off x="7967509" y="4412499"/>
            <a:ext cx="3953982" cy="63697"/>
          </a:xfrm>
          <a:prstGeom prst="line">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0ABE4FED-12E0-4360-A55D-78B083DCD9DD}"/>
              </a:ext>
            </a:extLst>
          </p:cNvPr>
          <p:cNvCxnSpPr>
            <a:cxnSpLocks/>
          </p:cNvCxnSpPr>
          <p:nvPr/>
        </p:nvCxnSpPr>
        <p:spPr>
          <a:xfrm flipH="1">
            <a:off x="9356434" y="4438410"/>
            <a:ext cx="2" cy="375771"/>
          </a:xfrm>
          <a:prstGeom prst="straightConnector1">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71A04855-9DBE-4C61-8F03-59093718EC1F}"/>
              </a:ext>
            </a:extLst>
          </p:cNvPr>
          <p:cNvSpPr/>
          <p:nvPr/>
        </p:nvSpPr>
        <p:spPr>
          <a:xfrm>
            <a:off x="9175936" y="4237887"/>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D</a:t>
            </a:r>
          </a:p>
        </p:txBody>
      </p:sp>
      <p:cxnSp>
        <p:nvCxnSpPr>
          <p:cNvPr id="110" name="Straight Arrow Connector 109">
            <a:extLst>
              <a:ext uri="{FF2B5EF4-FFF2-40B4-BE49-F238E27FC236}">
                <a16:creationId xmlns:a16="http://schemas.microsoft.com/office/drawing/2014/main" id="{43FFFECB-8C41-4783-951E-A9B7C95339F7}"/>
              </a:ext>
            </a:extLst>
          </p:cNvPr>
          <p:cNvCxnSpPr>
            <a:cxnSpLocks/>
          </p:cNvCxnSpPr>
          <p:nvPr/>
        </p:nvCxnSpPr>
        <p:spPr>
          <a:xfrm flipH="1">
            <a:off x="8728139" y="4452183"/>
            <a:ext cx="2" cy="375771"/>
          </a:xfrm>
          <a:prstGeom prst="straightConnector1">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CC15ADEB-F291-49AB-A254-5A51E426D4FA}"/>
              </a:ext>
            </a:extLst>
          </p:cNvPr>
          <p:cNvCxnSpPr>
            <a:cxnSpLocks/>
          </p:cNvCxnSpPr>
          <p:nvPr/>
        </p:nvCxnSpPr>
        <p:spPr>
          <a:xfrm flipH="1">
            <a:off x="7624596" y="5062616"/>
            <a:ext cx="349024" cy="0"/>
          </a:xfrm>
          <a:prstGeom prst="straightConnector1">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01DB1356-84F6-47C7-8F4D-95CEFAC48C5D}"/>
              </a:ext>
            </a:extLst>
          </p:cNvPr>
          <p:cNvSpPr/>
          <p:nvPr/>
        </p:nvSpPr>
        <p:spPr>
          <a:xfrm>
            <a:off x="10866840" y="4224189"/>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D</a:t>
            </a:r>
          </a:p>
        </p:txBody>
      </p:sp>
      <p:cxnSp>
        <p:nvCxnSpPr>
          <p:cNvPr id="112" name="Straight Connector 111">
            <a:extLst>
              <a:ext uri="{FF2B5EF4-FFF2-40B4-BE49-F238E27FC236}">
                <a16:creationId xmlns:a16="http://schemas.microsoft.com/office/drawing/2014/main" id="{03DBA71B-6BD6-47FE-ADE1-F263134A7F06}"/>
              </a:ext>
            </a:extLst>
          </p:cNvPr>
          <p:cNvCxnSpPr>
            <a:cxnSpLocks/>
          </p:cNvCxnSpPr>
          <p:nvPr/>
        </p:nvCxnSpPr>
        <p:spPr>
          <a:xfrm flipV="1">
            <a:off x="7967509" y="5581635"/>
            <a:ext cx="3953981" cy="63695"/>
          </a:xfrm>
          <a:prstGeom prst="line">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536AC473-8F3F-4593-B556-65C7EB86AF20}"/>
              </a:ext>
            </a:extLst>
          </p:cNvPr>
          <p:cNvCxnSpPr>
            <a:cxnSpLocks/>
          </p:cNvCxnSpPr>
          <p:nvPr/>
        </p:nvCxnSpPr>
        <p:spPr>
          <a:xfrm flipH="1">
            <a:off x="9327304" y="5636464"/>
            <a:ext cx="34825" cy="461217"/>
          </a:xfrm>
          <a:prstGeom prst="straightConnector1">
            <a:avLst/>
          </a:prstGeom>
          <a:ln w="762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D5B1F393-2A4B-4887-8DC1-F1B8BC49C597}"/>
              </a:ext>
            </a:extLst>
          </p:cNvPr>
          <p:cNvSpPr txBox="1"/>
          <p:nvPr/>
        </p:nvSpPr>
        <p:spPr>
          <a:xfrm>
            <a:off x="8178000" y="3337605"/>
            <a:ext cx="839939" cy="369328"/>
          </a:xfrm>
          <a:prstGeom prst="rect">
            <a:avLst/>
          </a:prstGeom>
          <a:noFill/>
        </p:spPr>
        <p:txBody>
          <a:bodyPr wrap="square" lIns="91435" tIns="45718" rIns="91435" bIns="45718" rtlCol="0">
            <a:spAutoFit/>
          </a:bodyPr>
          <a:lstStyle/>
          <a:p>
            <a:pPr algn="ctr"/>
            <a:r>
              <a:rPr lang="en-US" b="1" dirty="0"/>
              <a:t>2%</a:t>
            </a:r>
          </a:p>
        </p:txBody>
      </p:sp>
      <p:sp>
        <p:nvSpPr>
          <p:cNvPr id="87" name="TextBox 86">
            <a:extLst>
              <a:ext uri="{FF2B5EF4-FFF2-40B4-BE49-F238E27FC236}">
                <a16:creationId xmlns:a16="http://schemas.microsoft.com/office/drawing/2014/main" id="{15AB5D2B-3325-4703-B233-E469A7648031}"/>
              </a:ext>
            </a:extLst>
          </p:cNvPr>
          <p:cNvSpPr txBox="1"/>
          <p:nvPr/>
        </p:nvSpPr>
        <p:spPr>
          <a:xfrm>
            <a:off x="7203960" y="4587682"/>
            <a:ext cx="839939" cy="369328"/>
          </a:xfrm>
          <a:prstGeom prst="rect">
            <a:avLst/>
          </a:prstGeom>
          <a:noFill/>
        </p:spPr>
        <p:txBody>
          <a:bodyPr wrap="square" lIns="91435" tIns="45718" rIns="91435" bIns="45718" rtlCol="0">
            <a:spAutoFit/>
          </a:bodyPr>
          <a:lstStyle/>
          <a:p>
            <a:pPr algn="ctr"/>
            <a:r>
              <a:rPr lang="en-US" b="1" dirty="0"/>
              <a:t>2%</a:t>
            </a:r>
          </a:p>
        </p:txBody>
      </p:sp>
      <p:sp>
        <p:nvSpPr>
          <p:cNvPr id="89" name="Oval 88">
            <a:extLst>
              <a:ext uri="{FF2B5EF4-FFF2-40B4-BE49-F238E27FC236}">
                <a16:creationId xmlns:a16="http://schemas.microsoft.com/office/drawing/2014/main" id="{60555FDA-3BAE-41DE-B421-FF4D2260B456}"/>
              </a:ext>
            </a:extLst>
          </p:cNvPr>
          <p:cNvSpPr/>
          <p:nvPr/>
        </p:nvSpPr>
        <p:spPr>
          <a:xfrm>
            <a:off x="7783807" y="4288131"/>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C</a:t>
            </a:r>
          </a:p>
        </p:txBody>
      </p:sp>
      <p:sp>
        <p:nvSpPr>
          <p:cNvPr id="91" name="Oval 90">
            <a:extLst>
              <a:ext uri="{FF2B5EF4-FFF2-40B4-BE49-F238E27FC236}">
                <a16:creationId xmlns:a16="http://schemas.microsoft.com/office/drawing/2014/main" id="{270471AD-58A9-40B7-A37D-4F7C3657C5DC}"/>
              </a:ext>
            </a:extLst>
          </p:cNvPr>
          <p:cNvSpPr/>
          <p:nvPr/>
        </p:nvSpPr>
        <p:spPr>
          <a:xfrm>
            <a:off x="7764958" y="3089871"/>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92" name="TextBox 91">
            <a:extLst>
              <a:ext uri="{FF2B5EF4-FFF2-40B4-BE49-F238E27FC236}">
                <a16:creationId xmlns:a16="http://schemas.microsoft.com/office/drawing/2014/main" id="{4AF38409-855E-49FE-AE93-C44E61912B59}"/>
              </a:ext>
            </a:extLst>
          </p:cNvPr>
          <p:cNvSpPr txBox="1"/>
          <p:nvPr/>
        </p:nvSpPr>
        <p:spPr>
          <a:xfrm>
            <a:off x="7167971" y="3391734"/>
            <a:ext cx="839939" cy="369328"/>
          </a:xfrm>
          <a:prstGeom prst="rect">
            <a:avLst/>
          </a:prstGeom>
          <a:noFill/>
        </p:spPr>
        <p:txBody>
          <a:bodyPr wrap="square" lIns="91435" tIns="45718" rIns="91435" bIns="45718" rtlCol="0">
            <a:spAutoFit/>
          </a:bodyPr>
          <a:lstStyle/>
          <a:p>
            <a:pPr algn="ctr"/>
            <a:r>
              <a:rPr lang="en-US" b="1" dirty="0"/>
              <a:t>2%</a:t>
            </a:r>
          </a:p>
        </p:txBody>
      </p:sp>
      <p:sp>
        <p:nvSpPr>
          <p:cNvPr id="41" name="TextBox 40">
            <a:extLst>
              <a:ext uri="{FF2B5EF4-FFF2-40B4-BE49-F238E27FC236}">
                <a16:creationId xmlns:a16="http://schemas.microsoft.com/office/drawing/2014/main" id="{56729E62-2F50-4E6C-AE6E-FB2F35C07C90}"/>
              </a:ext>
            </a:extLst>
          </p:cNvPr>
          <p:cNvSpPr txBox="1"/>
          <p:nvPr/>
        </p:nvSpPr>
        <p:spPr>
          <a:xfrm>
            <a:off x="7186832" y="3726764"/>
            <a:ext cx="826032" cy="400105"/>
          </a:xfrm>
          <a:prstGeom prst="rect">
            <a:avLst/>
          </a:prstGeom>
          <a:noFill/>
        </p:spPr>
        <p:txBody>
          <a:bodyPr wrap="square" lIns="91435" tIns="45718" rIns="91435" bIns="45718" rtlCol="0">
            <a:spAutoFit/>
          </a:bodyPr>
          <a:lstStyle/>
          <a:p>
            <a:pPr algn="ctr"/>
            <a:r>
              <a:rPr lang="en-US" sz="1000" b="1" dirty="0"/>
              <a:t>SACKETT</a:t>
            </a:r>
          </a:p>
          <a:p>
            <a:pPr algn="ctr"/>
            <a:r>
              <a:rPr lang="en-US" sz="1000" b="1" dirty="0"/>
              <a:t>STREET</a:t>
            </a:r>
          </a:p>
        </p:txBody>
      </p:sp>
      <p:sp>
        <p:nvSpPr>
          <p:cNvPr id="43" name="TextBox 42">
            <a:extLst>
              <a:ext uri="{FF2B5EF4-FFF2-40B4-BE49-F238E27FC236}">
                <a16:creationId xmlns:a16="http://schemas.microsoft.com/office/drawing/2014/main" id="{BFD14B01-9846-446F-8545-AC1892096A73}"/>
              </a:ext>
            </a:extLst>
          </p:cNvPr>
          <p:cNvSpPr txBox="1"/>
          <p:nvPr/>
        </p:nvSpPr>
        <p:spPr>
          <a:xfrm>
            <a:off x="7181878" y="5472671"/>
            <a:ext cx="826032" cy="400105"/>
          </a:xfrm>
          <a:prstGeom prst="rect">
            <a:avLst/>
          </a:prstGeom>
          <a:noFill/>
        </p:spPr>
        <p:txBody>
          <a:bodyPr wrap="square" lIns="91435" tIns="45718" rIns="91435" bIns="45718" rtlCol="0">
            <a:spAutoFit/>
          </a:bodyPr>
          <a:lstStyle/>
          <a:p>
            <a:pPr algn="ctr"/>
            <a:r>
              <a:rPr lang="en-US" sz="1000" b="1" dirty="0"/>
              <a:t>CARROLL</a:t>
            </a:r>
          </a:p>
          <a:p>
            <a:pPr algn="ctr"/>
            <a:r>
              <a:rPr lang="en-US" sz="1000" b="1" dirty="0"/>
              <a:t>STREET</a:t>
            </a:r>
          </a:p>
        </p:txBody>
      </p:sp>
      <p:sp>
        <p:nvSpPr>
          <p:cNvPr id="46" name="TextBox 45">
            <a:extLst>
              <a:ext uri="{FF2B5EF4-FFF2-40B4-BE49-F238E27FC236}">
                <a16:creationId xmlns:a16="http://schemas.microsoft.com/office/drawing/2014/main" id="{8332CDEB-8110-427F-8263-90337284B842}"/>
              </a:ext>
            </a:extLst>
          </p:cNvPr>
          <p:cNvSpPr txBox="1"/>
          <p:nvPr/>
        </p:nvSpPr>
        <p:spPr>
          <a:xfrm>
            <a:off x="7083251" y="4287820"/>
            <a:ext cx="826032" cy="400105"/>
          </a:xfrm>
          <a:prstGeom prst="rect">
            <a:avLst/>
          </a:prstGeom>
          <a:noFill/>
        </p:spPr>
        <p:txBody>
          <a:bodyPr wrap="square" lIns="91435" tIns="45718" rIns="91435" bIns="45718" rtlCol="0">
            <a:spAutoFit/>
          </a:bodyPr>
          <a:lstStyle/>
          <a:p>
            <a:pPr algn="ctr"/>
            <a:r>
              <a:rPr lang="en-US" sz="1000" b="1" dirty="0"/>
              <a:t>UNION</a:t>
            </a:r>
          </a:p>
          <a:p>
            <a:pPr algn="ctr"/>
            <a:r>
              <a:rPr lang="en-US" sz="1000" b="1" dirty="0"/>
              <a:t>STREET</a:t>
            </a:r>
          </a:p>
        </p:txBody>
      </p:sp>
      <p:sp>
        <p:nvSpPr>
          <p:cNvPr id="62" name="TextBox 61">
            <a:extLst>
              <a:ext uri="{FF2B5EF4-FFF2-40B4-BE49-F238E27FC236}">
                <a16:creationId xmlns:a16="http://schemas.microsoft.com/office/drawing/2014/main" id="{31770F68-15FF-4327-8462-EE874DE2AFDF}"/>
              </a:ext>
            </a:extLst>
          </p:cNvPr>
          <p:cNvSpPr txBox="1"/>
          <p:nvPr/>
        </p:nvSpPr>
        <p:spPr>
          <a:xfrm>
            <a:off x="7520346" y="962496"/>
            <a:ext cx="826032" cy="400105"/>
          </a:xfrm>
          <a:prstGeom prst="rect">
            <a:avLst/>
          </a:prstGeom>
          <a:noFill/>
        </p:spPr>
        <p:txBody>
          <a:bodyPr wrap="square" lIns="91435" tIns="45718" rIns="91435" bIns="45718" rtlCol="0">
            <a:spAutoFit/>
          </a:bodyPr>
          <a:lstStyle/>
          <a:p>
            <a:pPr algn="ctr"/>
            <a:r>
              <a:rPr lang="en-US" sz="1000" b="1" dirty="0"/>
              <a:t>NEVINS</a:t>
            </a:r>
          </a:p>
          <a:p>
            <a:pPr algn="ctr"/>
            <a:r>
              <a:rPr lang="en-US" sz="1000" b="1" dirty="0"/>
              <a:t>STREET</a:t>
            </a:r>
          </a:p>
        </p:txBody>
      </p:sp>
      <p:sp>
        <p:nvSpPr>
          <p:cNvPr id="63" name="TextBox 62">
            <a:extLst>
              <a:ext uri="{FF2B5EF4-FFF2-40B4-BE49-F238E27FC236}">
                <a16:creationId xmlns:a16="http://schemas.microsoft.com/office/drawing/2014/main" id="{74879AC8-0612-4FE9-B704-319031DF891D}"/>
              </a:ext>
            </a:extLst>
          </p:cNvPr>
          <p:cNvSpPr txBox="1"/>
          <p:nvPr/>
        </p:nvSpPr>
        <p:spPr>
          <a:xfrm>
            <a:off x="8885674" y="964841"/>
            <a:ext cx="826032" cy="400105"/>
          </a:xfrm>
          <a:prstGeom prst="rect">
            <a:avLst/>
          </a:prstGeom>
          <a:noFill/>
        </p:spPr>
        <p:txBody>
          <a:bodyPr wrap="square" lIns="91435" tIns="45718" rIns="91435" bIns="45718" rtlCol="0">
            <a:spAutoFit/>
          </a:bodyPr>
          <a:lstStyle/>
          <a:p>
            <a:pPr algn="ctr"/>
            <a:r>
              <a:rPr lang="en-US" sz="1000" b="1" dirty="0" err="1"/>
              <a:t>3RD</a:t>
            </a:r>
            <a:endParaRPr lang="en-US" sz="1000" b="1" dirty="0"/>
          </a:p>
          <a:p>
            <a:pPr algn="ctr"/>
            <a:r>
              <a:rPr lang="en-US" sz="1000" b="1" dirty="0"/>
              <a:t>AVE</a:t>
            </a:r>
          </a:p>
        </p:txBody>
      </p:sp>
      <p:sp>
        <p:nvSpPr>
          <p:cNvPr id="64" name="TextBox 63">
            <a:extLst>
              <a:ext uri="{FF2B5EF4-FFF2-40B4-BE49-F238E27FC236}">
                <a16:creationId xmlns:a16="http://schemas.microsoft.com/office/drawing/2014/main" id="{E1CCD45C-90F8-4EA7-86E4-8DDA42C30B7A}"/>
              </a:ext>
            </a:extLst>
          </p:cNvPr>
          <p:cNvSpPr txBox="1"/>
          <p:nvPr/>
        </p:nvSpPr>
        <p:spPr>
          <a:xfrm>
            <a:off x="10574881" y="965399"/>
            <a:ext cx="826032" cy="400105"/>
          </a:xfrm>
          <a:prstGeom prst="rect">
            <a:avLst/>
          </a:prstGeom>
          <a:noFill/>
        </p:spPr>
        <p:txBody>
          <a:bodyPr wrap="square" lIns="91435" tIns="45718" rIns="91435" bIns="45718" rtlCol="0">
            <a:spAutoFit/>
          </a:bodyPr>
          <a:lstStyle/>
          <a:p>
            <a:pPr algn="ctr"/>
            <a:r>
              <a:rPr lang="en-US" sz="1000" b="1" dirty="0" err="1"/>
              <a:t>4TH</a:t>
            </a:r>
            <a:endParaRPr lang="en-US" sz="1000" b="1" dirty="0"/>
          </a:p>
          <a:p>
            <a:pPr algn="ctr"/>
            <a:r>
              <a:rPr lang="en-US" sz="1000" b="1" dirty="0"/>
              <a:t>AVE</a:t>
            </a:r>
          </a:p>
        </p:txBody>
      </p:sp>
      <p:sp>
        <p:nvSpPr>
          <p:cNvPr id="2" name="Rectangle 1">
            <a:extLst>
              <a:ext uri="{FF2B5EF4-FFF2-40B4-BE49-F238E27FC236}">
                <a16:creationId xmlns:a16="http://schemas.microsoft.com/office/drawing/2014/main" id="{3551D943-FC50-41B2-A8C9-2F70A4D384B9}"/>
              </a:ext>
            </a:extLst>
          </p:cNvPr>
          <p:cNvSpPr/>
          <p:nvPr/>
        </p:nvSpPr>
        <p:spPr>
          <a:xfrm>
            <a:off x="7203960" y="2863437"/>
            <a:ext cx="1742141" cy="3537363"/>
          </a:xfrm>
          <a:prstGeom prst="rect">
            <a:avLst/>
          </a:prstGeom>
          <a:noFill/>
          <a:ln w="57150">
            <a:solidFill>
              <a:schemeClr val="bg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C62A5E4-21DC-4DD5-991E-87F5F8F6AAFE}"/>
              </a:ext>
            </a:extLst>
          </p:cNvPr>
          <p:cNvSpPr/>
          <p:nvPr/>
        </p:nvSpPr>
        <p:spPr>
          <a:xfrm>
            <a:off x="11399482" y="4138902"/>
            <a:ext cx="751843" cy="2261898"/>
          </a:xfrm>
          <a:prstGeom prst="rect">
            <a:avLst/>
          </a:prstGeom>
          <a:noFill/>
          <a:ln w="57150">
            <a:solidFill>
              <a:schemeClr val="accent2">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7A4C035-B250-4786-AAE2-945871778A12}"/>
              </a:ext>
            </a:extLst>
          </p:cNvPr>
          <p:cNvSpPr/>
          <p:nvPr/>
        </p:nvSpPr>
        <p:spPr>
          <a:xfrm>
            <a:off x="9066024" y="2863437"/>
            <a:ext cx="975226" cy="3537363"/>
          </a:xfrm>
          <a:prstGeom prst="rect">
            <a:avLst/>
          </a:prstGeom>
          <a:noFill/>
          <a:ln w="57150">
            <a:solidFill>
              <a:schemeClr val="accent3">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939DAE1-96CB-4649-B884-594E12F6CF53}"/>
              </a:ext>
            </a:extLst>
          </p:cNvPr>
          <p:cNvSpPr txBox="1"/>
          <p:nvPr/>
        </p:nvSpPr>
        <p:spPr>
          <a:xfrm>
            <a:off x="7746184" y="6484282"/>
            <a:ext cx="657691" cy="369328"/>
          </a:xfrm>
          <a:prstGeom prst="rect">
            <a:avLst/>
          </a:prstGeom>
          <a:noFill/>
        </p:spPr>
        <p:txBody>
          <a:bodyPr wrap="square" lIns="91435" tIns="45718" rIns="91435" bIns="45718" rtlCol="0">
            <a:spAutoFit/>
          </a:bodyPr>
          <a:lstStyle/>
          <a:p>
            <a:pPr algn="ctr"/>
            <a:r>
              <a:rPr lang="en-US" b="1" dirty="0">
                <a:solidFill>
                  <a:schemeClr val="bg2">
                    <a:lumMod val="75000"/>
                  </a:schemeClr>
                </a:solidFill>
              </a:rPr>
              <a:t>11%</a:t>
            </a:r>
          </a:p>
        </p:txBody>
      </p:sp>
      <p:sp>
        <p:nvSpPr>
          <p:cNvPr id="65" name="TextBox 64">
            <a:extLst>
              <a:ext uri="{FF2B5EF4-FFF2-40B4-BE49-F238E27FC236}">
                <a16:creationId xmlns:a16="http://schemas.microsoft.com/office/drawing/2014/main" id="{B4C69649-1BBF-4DC5-9A53-CCA9F5651CC5}"/>
              </a:ext>
            </a:extLst>
          </p:cNvPr>
          <p:cNvSpPr txBox="1"/>
          <p:nvPr/>
        </p:nvSpPr>
        <p:spPr>
          <a:xfrm>
            <a:off x="9224791" y="6471758"/>
            <a:ext cx="657691" cy="369328"/>
          </a:xfrm>
          <a:prstGeom prst="rect">
            <a:avLst/>
          </a:prstGeom>
          <a:noFill/>
        </p:spPr>
        <p:txBody>
          <a:bodyPr wrap="square" lIns="91435" tIns="45718" rIns="91435" bIns="45718" rtlCol="0">
            <a:spAutoFit/>
          </a:bodyPr>
          <a:lstStyle/>
          <a:p>
            <a:pPr algn="ctr"/>
            <a:r>
              <a:rPr lang="en-US" b="1" dirty="0">
                <a:solidFill>
                  <a:schemeClr val="accent3">
                    <a:lumMod val="75000"/>
                  </a:schemeClr>
                </a:solidFill>
              </a:rPr>
              <a:t>30%</a:t>
            </a:r>
          </a:p>
        </p:txBody>
      </p:sp>
      <p:sp>
        <p:nvSpPr>
          <p:cNvPr id="73" name="TextBox 72">
            <a:extLst>
              <a:ext uri="{FF2B5EF4-FFF2-40B4-BE49-F238E27FC236}">
                <a16:creationId xmlns:a16="http://schemas.microsoft.com/office/drawing/2014/main" id="{B85A42F9-0600-472F-B78A-92F2513C816B}"/>
              </a:ext>
            </a:extLst>
          </p:cNvPr>
          <p:cNvSpPr txBox="1"/>
          <p:nvPr/>
        </p:nvSpPr>
        <p:spPr>
          <a:xfrm>
            <a:off x="11446557" y="6471758"/>
            <a:ext cx="657691" cy="369328"/>
          </a:xfrm>
          <a:prstGeom prst="rect">
            <a:avLst/>
          </a:prstGeom>
          <a:noFill/>
        </p:spPr>
        <p:txBody>
          <a:bodyPr wrap="square" lIns="91435" tIns="45718" rIns="91435" bIns="45718" rtlCol="0">
            <a:spAutoFit/>
          </a:bodyPr>
          <a:lstStyle/>
          <a:p>
            <a:pPr algn="ctr"/>
            <a:r>
              <a:rPr lang="en-US" b="1" dirty="0">
                <a:solidFill>
                  <a:schemeClr val="accent2">
                    <a:lumMod val="75000"/>
                  </a:schemeClr>
                </a:solidFill>
              </a:rPr>
              <a:t>34%</a:t>
            </a:r>
          </a:p>
        </p:txBody>
      </p:sp>
      <p:sp>
        <p:nvSpPr>
          <p:cNvPr id="74" name="Rectangle 73">
            <a:extLst>
              <a:ext uri="{FF2B5EF4-FFF2-40B4-BE49-F238E27FC236}">
                <a16:creationId xmlns:a16="http://schemas.microsoft.com/office/drawing/2014/main" id="{DBC1BA7F-2DBA-473E-BA1A-B637CEB147DD}"/>
              </a:ext>
            </a:extLst>
          </p:cNvPr>
          <p:cNvSpPr/>
          <p:nvPr/>
        </p:nvSpPr>
        <p:spPr>
          <a:xfrm>
            <a:off x="11399482" y="2863437"/>
            <a:ext cx="751843" cy="1224627"/>
          </a:xfrm>
          <a:prstGeom prst="rect">
            <a:avLst/>
          </a:prstGeom>
          <a:noFill/>
          <a:ln w="5715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B3526A94-ACD1-4B75-A81D-78E550B0E9C8}"/>
              </a:ext>
            </a:extLst>
          </p:cNvPr>
          <p:cNvSpPr txBox="1"/>
          <p:nvPr/>
        </p:nvSpPr>
        <p:spPr>
          <a:xfrm>
            <a:off x="11446557" y="2451327"/>
            <a:ext cx="657691" cy="369328"/>
          </a:xfrm>
          <a:prstGeom prst="rect">
            <a:avLst/>
          </a:prstGeom>
          <a:noFill/>
        </p:spPr>
        <p:txBody>
          <a:bodyPr wrap="square" lIns="91435" tIns="45718" rIns="91435" bIns="45718" rtlCol="0">
            <a:spAutoFit/>
          </a:bodyPr>
          <a:lstStyle/>
          <a:p>
            <a:pPr algn="ctr"/>
            <a:r>
              <a:rPr lang="en-US" b="1" dirty="0">
                <a:solidFill>
                  <a:schemeClr val="accent6">
                    <a:lumMod val="75000"/>
                  </a:schemeClr>
                </a:solidFill>
              </a:rPr>
              <a:t>25%</a:t>
            </a:r>
          </a:p>
        </p:txBody>
      </p:sp>
      <p:grpSp>
        <p:nvGrpSpPr>
          <p:cNvPr id="11" name="Group 10">
            <a:extLst>
              <a:ext uri="{FF2B5EF4-FFF2-40B4-BE49-F238E27FC236}">
                <a16:creationId xmlns:a16="http://schemas.microsoft.com/office/drawing/2014/main" id="{AA6E9C64-ADE5-4BC2-8FF6-9E1355AE9FD8}"/>
              </a:ext>
            </a:extLst>
          </p:cNvPr>
          <p:cNvGrpSpPr/>
          <p:nvPr/>
        </p:nvGrpSpPr>
        <p:grpSpPr>
          <a:xfrm>
            <a:off x="6895414" y="-3565"/>
            <a:ext cx="2942305" cy="906951"/>
            <a:chOff x="6895414" y="-3565"/>
            <a:chExt cx="2942305" cy="906951"/>
          </a:xfrm>
        </p:grpSpPr>
        <p:sp>
          <p:nvSpPr>
            <p:cNvPr id="67" name="Rectangle 66">
              <a:extLst>
                <a:ext uri="{FF2B5EF4-FFF2-40B4-BE49-F238E27FC236}">
                  <a16:creationId xmlns:a16="http://schemas.microsoft.com/office/drawing/2014/main" id="{A5E84283-39C1-4CB1-AD7F-E857C4494BFF}"/>
                </a:ext>
              </a:extLst>
            </p:cNvPr>
            <p:cNvSpPr/>
            <p:nvPr/>
          </p:nvSpPr>
          <p:spPr>
            <a:xfrm>
              <a:off x="6895414" y="-3565"/>
              <a:ext cx="2932373" cy="90695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32F698B-3D71-4F0A-87E9-DE44997077AA}"/>
                </a:ext>
              </a:extLst>
            </p:cNvPr>
            <p:cNvSpPr/>
            <p:nvPr/>
          </p:nvSpPr>
          <p:spPr>
            <a:xfrm>
              <a:off x="7070615" y="8080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69" name="Straight Arrow Connector 68">
              <a:extLst>
                <a:ext uri="{FF2B5EF4-FFF2-40B4-BE49-F238E27FC236}">
                  <a16:creationId xmlns:a16="http://schemas.microsoft.com/office/drawing/2014/main" id="{AFC53986-C482-4307-9AA4-BA4095C7A81B}"/>
                </a:ext>
              </a:extLst>
            </p:cNvPr>
            <p:cNvCxnSpPr>
              <a:cxnSpLocks/>
            </p:cNvCxnSpPr>
            <p:nvPr/>
          </p:nvCxnSpPr>
          <p:spPr>
            <a:xfrm>
              <a:off x="7063366" y="46756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41243B2B-4854-487A-8429-DB73822397AB}"/>
                </a:ext>
              </a:extLst>
            </p:cNvPr>
            <p:cNvSpPr txBox="1"/>
            <p:nvPr/>
          </p:nvSpPr>
          <p:spPr>
            <a:xfrm>
              <a:off x="7094820" y="263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71" name="TextBox 70">
              <a:extLst>
                <a:ext uri="{FF2B5EF4-FFF2-40B4-BE49-F238E27FC236}">
                  <a16:creationId xmlns:a16="http://schemas.microsoft.com/office/drawing/2014/main" id="{44A43E83-34E4-4053-A529-15C349F0A91F}"/>
                </a:ext>
              </a:extLst>
            </p:cNvPr>
            <p:cNvSpPr txBox="1"/>
            <p:nvPr/>
          </p:nvSpPr>
          <p:spPr>
            <a:xfrm>
              <a:off x="7320828" y="4913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72" name="TextBox 71">
              <a:extLst>
                <a:ext uri="{FF2B5EF4-FFF2-40B4-BE49-F238E27FC236}">
                  <a16:creationId xmlns:a16="http://schemas.microsoft.com/office/drawing/2014/main" id="{4CE6C151-B244-4F9D-92B1-261A56BF29CE}"/>
                </a:ext>
              </a:extLst>
            </p:cNvPr>
            <p:cNvSpPr txBox="1"/>
            <p:nvPr/>
          </p:nvSpPr>
          <p:spPr>
            <a:xfrm>
              <a:off x="7320828" y="31174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76" name="TextBox 75">
              <a:extLst>
                <a:ext uri="{FF2B5EF4-FFF2-40B4-BE49-F238E27FC236}">
                  <a16:creationId xmlns:a16="http://schemas.microsoft.com/office/drawing/2014/main" id="{FA50CF9B-CBB9-433D-9348-2A4552AB9C0D}"/>
                </a:ext>
              </a:extLst>
            </p:cNvPr>
            <p:cNvSpPr txBox="1"/>
            <p:nvPr/>
          </p:nvSpPr>
          <p:spPr>
            <a:xfrm>
              <a:off x="7320828" y="588457"/>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Assumed Current Traffic Flow</a:t>
              </a:r>
            </a:p>
          </p:txBody>
        </p:sp>
        <p:cxnSp>
          <p:nvCxnSpPr>
            <p:cNvPr id="78" name="Straight Connector 77">
              <a:extLst>
                <a:ext uri="{FF2B5EF4-FFF2-40B4-BE49-F238E27FC236}">
                  <a16:creationId xmlns:a16="http://schemas.microsoft.com/office/drawing/2014/main" id="{87F0295B-BF32-465F-8951-D6DAB3EB6512}"/>
                </a:ext>
              </a:extLst>
            </p:cNvPr>
            <p:cNvCxnSpPr>
              <a:cxnSpLocks/>
            </p:cNvCxnSpPr>
            <p:nvPr/>
          </p:nvCxnSpPr>
          <p:spPr>
            <a:xfrm>
              <a:off x="7070615" y="711565"/>
              <a:ext cx="244585" cy="0"/>
            </a:xfrm>
            <a:prstGeom prst="line">
              <a:avLst/>
            </a:prstGeom>
            <a:ln w="38100">
              <a:solidFill>
                <a:schemeClr val="tx1"/>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0963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lide Number Placeholder 5"/>
          <p:cNvSpPr>
            <a:spLocks noGrp="1"/>
          </p:cNvSpPr>
          <p:nvPr>
            <p:ph type="sldNum" sz="quarter" idx="4"/>
          </p:nvPr>
        </p:nvSpPr>
        <p:spPr>
          <a:xfrm>
            <a:off x="11277601" y="6585944"/>
            <a:ext cx="914400" cy="221512"/>
          </a:xfrm>
        </p:spPr>
        <p:txBody>
          <a:bodyPr/>
          <a:lstStyle/>
          <a:p>
            <a:fld id="{623B5F94-9D18-4CD7-A9B2-82F39252AEEB}" type="slidenum">
              <a:rPr lang="en-US" smtClean="0"/>
              <a:pPr/>
              <a:t>8</a:t>
            </a:fld>
            <a:endParaRPr lang="en-US" dirty="0"/>
          </a:p>
        </p:txBody>
      </p:sp>
      <p:sp>
        <p:nvSpPr>
          <p:cNvPr id="7" name="Text Placeholder 6"/>
          <p:cNvSpPr>
            <a:spLocks noGrp="1"/>
          </p:cNvSpPr>
          <p:nvPr>
            <p:ph type="body" sz="quarter" idx="14"/>
          </p:nvPr>
        </p:nvSpPr>
        <p:spPr/>
        <p:txBody>
          <a:bodyPr/>
          <a:lstStyle/>
          <a:p>
            <a:endParaRPr lang="en-US"/>
          </a:p>
        </p:txBody>
      </p:sp>
      <p:pic>
        <p:nvPicPr>
          <p:cNvPr id="45" name="Picture 44"/>
          <p:cNvPicPr>
            <a:picLocks noChangeAspect="1"/>
          </p:cNvPicPr>
          <p:nvPr/>
        </p:nvPicPr>
        <p:blipFill rotWithShape="1">
          <a:blip r:embed="rId2" cstate="print">
            <a:extLst>
              <a:ext uri="{28A0092B-C50C-407E-A947-70E740481C1C}">
                <a14:useLocalDpi xmlns:a14="http://schemas.microsoft.com/office/drawing/2010/main" val="0"/>
              </a:ext>
            </a:extLst>
          </a:blip>
          <a:srcRect l="37220" r="13447" b="50588"/>
          <a:stretch/>
        </p:blipFill>
        <p:spPr>
          <a:xfrm>
            <a:off x="6901086" y="0"/>
            <a:ext cx="5290914" cy="6858000"/>
          </a:xfrm>
          <a:prstGeom prst="rect">
            <a:avLst/>
          </a:prstGeom>
          <a:ln w="3175">
            <a:solidFill>
              <a:schemeClr val="tx1"/>
            </a:solidFill>
          </a:ln>
        </p:spPr>
      </p:pic>
      <p:sp>
        <p:nvSpPr>
          <p:cNvPr id="5" name="Title 4"/>
          <p:cNvSpPr>
            <a:spLocks noGrp="1"/>
          </p:cNvSpPr>
          <p:nvPr>
            <p:ph type="ctrTitle"/>
          </p:nvPr>
        </p:nvSpPr>
        <p:spPr/>
        <p:txBody>
          <a:bodyPr/>
          <a:lstStyle/>
          <a:p>
            <a:r>
              <a:rPr lang="en-US" dirty="0"/>
              <a:t>Nevins Closure (Mixed Scenario)</a:t>
            </a:r>
          </a:p>
        </p:txBody>
      </p:sp>
      <p:sp>
        <p:nvSpPr>
          <p:cNvPr id="143" name="Text Placeholder 7"/>
          <p:cNvSpPr>
            <a:spLocks noGrp="1"/>
          </p:cNvSpPr>
          <p:nvPr>
            <p:ph type="body" sz="quarter" idx="15"/>
          </p:nvPr>
        </p:nvSpPr>
        <p:spPr>
          <a:xfrm>
            <a:off x="152400" y="663770"/>
            <a:ext cx="6604096" cy="5737030"/>
          </a:xfrm>
        </p:spPr>
        <p:txBody>
          <a:bodyPr anchor="ctr">
            <a:noAutofit/>
          </a:bodyPr>
          <a:lstStyle/>
          <a:p>
            <a:r>
              <a:rPr lang="en-US" sz="2000" b="1" dirty="0"/>
              <a:t>Based on the assumptions of current traffic flow, vehicles will be redirected to different routes:</a:t>
            </a:r>
          </a:p>
          <a:p>
            <a:pPr lvl="2"/>
            <a:r>
              <a:rPr lang="en-US" sz="1800" u="sng" dirty="0">
                <a:solidFill>
                  <a:schemeClr val="bg2">
                    <a:lumMod val="75000"/>
                  </a:schemeClr>
                </a:solidFill>
              </a:rPr>
              <a:t>11% will zigzag to access sites along  Nevins St (Nevins=&gt;Douglass=&gt;3rd=&gt;</a:t>
            </a:r>
            <a:r>
              <a:rPr lang="en-US" sz="1800" u="sng" dirty="0" err="1">
                <a:solidFill>
                  <a:schemeClr val="bg2">
                    <a:lumMod val="75000"/>
                  </a:schemeClr>
                </a:solidFill>
              </a:rPr>
              <a:t>Degraw</a:t>
            </a:r>
            <a:r>
              <a:rPr lang="en-US" sz="1800" u="sng" dirty="0">
                <a:solidFill>
                  <a:schemeClr val="bg2">
                    <a:lumMod val="75000"/>
                  </a:schemeClr>
                </a:solidFill>
              </a:rPr>
              <a:t>=&gt;Nevins)</a:t>
            </a:r>
          </a:p>
          <a:p>
            <a:pPr lvl="2"/>
            <a:r>
              <a:rPr lang="en-US" sz="1800" u="sng" dirty="0">
                <a:solidFill>
                  <a:schemeClr val="accent3">
                    <a:lumMod val="75000"/>
                  </a:schemeClr>
                </a:solidFill>
              </a:rPr>
              <a:t>30% will use 3</a:t>
            </a:r>
            <a:r>
              <a:rPr lang="en-US" sz="1800" u="sng" baseline="30000" dirty="0">
                <a:solidFill>
                  <a:schemeClr val="accent3">
                    <a:lumMod val="75000"/>
                  </a:schemeClr>
                </a:solidFill>
              </a:rPr>
              <a:t>rd</a:t>
            </a:r>
            <a:r>
              <a:rPr lang="en-US" sz="1800" u="sng" dirty="0">
                <a:solidFill>
                  <a:schemeClr val="accent3">
                    <a:lumMod val="75000"/>
                  </a:schemeClr>
                </a:solidFill>
              </a:rPr>
              <a:t> Ave to head south instead of through Nevins St</a:t>
            </a:r>
          </a:p>
          <a:p>
            <a:pPr lvl="2"/>
            <a:r>
              <a:rPr lang="en-US" sz="1800" u="sng" dirty="0">
                <a:solidFill>
                  <a:schemeClr val="accent6">
                    <a:lumMod val="75000"/>
                  </a:schemeClr>
                </a:solidFill>
              </a:rPr>
              <a:t>25% will turn to east from Nevins St along Douglass St instead of Sackett St</a:t>
            </a:r>
          </a:p>
          <a:p>
            <a:pPr lvl="2"/>
            <a:r>
              <a:rPr lang="en-US" sz="1800" u="sng" dirty="0">
                <a:solidFill>
                  <a:schemeClr val="accent2">
                    <a:lumMod val="75000"/>
                  </a:schemeClr>
                </a:solidFill>
              </a:rPr>
              <a:t>34% will make left turns at various intersections (Sackett St, Union St, Carroll St, and 1</a:t>
            </a:r>
            <a:r>
              <a:rPr lang="en-US" sz="1800" u="sng" baseline="30000" dirty="0">
                <a:solidFill>
                  <a:schemeClr val="accent2">
                    <a:lumMod val="75000"/>
                  </a:schemeClr>
                </a:solidFill>
              </a:rPr>
              <a:t>st</a:t>
            </a:r>
            <a:r>
              <a:rPr lang="en-US" sz="1800" u="sng" dirty="0">
                <a:solidFill>
                  <a:schemeClr val="accent2">
                    <a:lumMod val="75000"/>
                  </a:schemeClr>
                </a:solidFill>
              </a:rPr>
              <a:t> St) on 4</a:t>
            </a:r>
            <a:r>
              <a:rPr lang="en-US" sz="1800" u="sng" baseline="30000" dirty="0">
                <a:solidFill>
                  <a:schemeClr val="accent2">
                    <a:lumMod val="75000"/>
                  </a:schemeClr>
                </a:solidFill>
              </a:rPr>
              <a:t>th</a:t>
            </a:r>
            <a:r>
              <a:rPr lang="en-US" sz="1800" u="sng" dirty="0">
                <a:solidFill>
                  <a:schemeClr val="accent2">
                    <a:lumMod val="75000"/>
                  </a:schemeClr>
                </a:solidFill>
              </a:rPr>
              <a:t> Ave to head east</a:t>
            </a:r>
          </a:p>
          <a:p>
            <a:endParaRPr lang="en-US" sz="2000" b="1" u="sng" dirty="0"/>
          </a:p>
          <a:p>
            <a:r>
              <a:rPr lang="en-US" sz="2000" b="1" u="sng" dirty="0"/>
              <a:t>3</a:t>
            </a:r>
            <a:r>
              <a:rPr lang="en-US" sz="2000" b="1" u="sng" baseline="30000" dirty="0"/>
              <a:t>rd</a:t>
            </a:r>
            <a:r>
              <a:rPr lang="en-US" sz="2000" b="1" u="sng" dirty="0"/>
              <a:t> Ave @ Douglass St </a:t>
            </a:r>
            <a:r>
              <a:rPr lang="en-US" sz="2000" b="1" u="sng" dirty="0" err="1"/>
              <a:t>EB</a:t>
            </a:r>
            <a:r>
              <a:rPr lang="en-US" sz="2000" b="1" dirty="0"/>
              <a:t> will need improvements due to the street closure:</a:t>
            </a:r>
          </a:p>
          <a:p>
            <a:pPr lvl="2"/>
            <a:r>
              <a:rPr lang="en-US" sz="1800" dirty="0"/>
              <a:t>Daylight SW corner to add an </a:t>
            </a:r>
            <a:r>
              <a:rPr lang="en-US" sz="1800" dirty="0" err="1"/>
              <a:t>EB</a:t>
            </a:r>
            <a:r>
              <a:rPr lang="en-US" sz="1800" dirty="0"/>
              <a:t> exclusive right-turn lane</a:t>
            </a:r>
          </a:p>
        </p:txBody>
      </p:sp>
      <p:sp>
        <p:nvSpPr>
          <p:cNvPr id="96" name="TextBox 95"/>
          <p:cNvSpPr txBox="1"/>
          <p:nvPr/>
        </p:nvSpPr>
        <p:spPr>
          <a:xfrm>
            <a:off x="10279359" y="0"/>
            <a:ext cx="1928902" cy="307777"/>
          </a:xfrm>
          <a:prstGeom prst="rect">
            <a:avLst/>
          </a:prstGeom>
          <a:noFill/>
        </p:spPr>
        <p:txBody>
          <a:bodyPr wrap="square" rtlCol="0">
            <a:spAutoFit/>
          </a:bodyPr>
          <a:lstStyle/>
          <a:p>
            <a:pPr algn="r"/>
            <a:r>
              <a:rPr lang="en-US" sz="1400" b="1" dirty="0">
                <a:latin typeface="Century Gothic" pitchFamily="34" charset="0"/>
              </a:rPr>
              <a:t>Weekday PM Peak</a:t>
            </a:r>
          </a:p>
        </p:txBody>
      </p:sp>
      <p:sp>
        <p:nvSpPr>
          <p:cNvPr id="57" name="TextBox 56">
            <a:extLst>
              <a:ext uri="{FF2B5EF4-FFF2-40B4-BE49-F238E27FC236}">
                <a16:creationId xmlns:a16="http://schemas.microsoft.com/office/drawing/2014/main" id="{89512E17-6FD8-465A-BC8D-2A4F35E39946}"/>
              </a:ext>
            </a:extLst>
          </p:cNvPr>
          <p:cNvSpPr txBox="1"/>
          <p:nvPr/>
        </p:nvSpPr>
        <p:spPr>
          <a:xfrm>
            <a:off x="8833000" y="1208118"/>
            <a:ext cx="1059742" cy="369328"/>
          </a:xfrm>
          <a:prstGeom prst="rect">
            <a:avLst/>
          </a:prstGeom>
          <a:noFill/>
        </p:spPr>
        <p:txBody>
          <a:bodyPr wrap="square" lIns="91435" tIns="45718" rIns="91435" bIns="45718" rtlCol="0">
            <a:spAutoFit/>
          </a:bodyPr>
          <a:lstStyle/>
          <a:p>
            <a:pPr algn="ctr"/>
            <a:r>
              <a:rPr lang="en-US" b="1" dirty="0">
                <a:solidFill>
                  <a:schemeClr val="accent3">
                    <a:lumMod val="75000"/>
                  </a:schemeClr>
                </a:solidFill>
              </a:rPr>
              <a:t>30%</a:t>
            </a:r>
          </a:p>
        </p:txBody>
      </p:sp>
      <p:sp>
        <p:nvSpPr>
          <p:cNvPr id="62" name="Freeform 20">
            <a:extLst>
              <a:ext uri="{FF2B5EF4-FFF2-40B4-BE49-F238E27FC236}">
                <a16:creationId xmlns:a16="http://schemas.microsoft.com/office/drawing/2014/main" id="{C8AF7431-A940-4680-BF8F-E25DDF85DE06}"/>
              </a:ext>
            </a:extLst>
          </p:cNvPr>
          <p:cNvSpPr/>
          <p:nvPr/>
        </p:nvSpPr>
        <p:spPr>
          <a:xfrm>
            <a:off x="7951475" y="2145594"/>
            <a:ext cx="1332013" cy="3791602"/>
          </a:xfrm>
          <a:custGeom>
            <a:avLst/>
            <a:gdLst>
              <a:gd name="connsiteX0" fmla="*/ 0 w 698500"/>
              <a:gd name="connsiteY0" fmla="*/ 0 h 882650"/>
              <a:gd name="connsiteX1" fmla="*/ 12700 w 698500"/>
              <a:gd name="connsiteY1" fmla="*/ 301625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88925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12700 w 698500"/>
              <a:gd name="connsiteY1" fmla="*/ 29210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0 w 698500"/>
              <a:gd name="connsiteY0" fmla="*/ 0 h 882650"/>
              <a:gd name="connsiteX1" fmla="*/ 9525 w 698500"/>
              <a:gd name="connsiteY1" fmla="*/ 285750 h 882650"/>
              <a:gd name="connsiteX2" fmla="*/ 695325 w 698500"/>
              <a:gd name="connsiteY2" fmla="*/ 279400 h 882650"/>
              <a:gd name="connsiteX3" fmla="*/ 698500 w 698500"/>
              <a:gd name="connsiteY3" fmla="*/ 568325 h 882650"/>
              <a:gd name="connsiteX4" fmla="*/ 19050 w 698500"/>
              <a:gd name="connsiteY4" fmla="*/ 587375 h 882650"/>
              <a:gd name="connsiteX5" fmla="*/ 22225 w 698500"/>
              <a:gd name="connsiteY5" fmla="*/ 882650 h 882650"/>
              <a:gd name="connsiteX6" fmla="*/ 22225 w 698500"/>
              <a:gd name="connsiteY6" fmla="*/ 882650 h 882650"/>
              <a:gd name="connsiteX0" fmla="*/ 98425 w 688975"/>
              <a:gd name="connsiteY0" fmla="*/ 0 h 866775"/>
              <a:gd name="connsiteX1" fmla="*/ 0 w 688975"/>
              <a:gd name="connsiteY1" fmla="*/ 269875 h 866775"/>
              <a:gd name="connsiteX2" fmla="*/ 685800 w 688975"/>
              <a:gd name="connsiteY2" fmla="*/ 263525 h 866775"/>
              <a:gd name="connsiteX3" fmla="*/ 688975 w 688975"/>
              <a:gd name="connsiteY3" fmla="*/ 552450 h 866775"/>
              <a:gd name="connsiteX4" fmla="*/ 9525 w 688975"/>
              <a:gd name="connsiteY4" fmla="*/ 571500 h 866775"/>
              <a:gd name="connsiteX5" fmla="*/ 12700 w 688975"/>
              <a:gd name="connsiteY5" fmla="*/ 866775 h 866775"/>
              <a:gd name="connsiteX6" fmla="*/ 12700 w 688975"/>
              <a:gd name="connsiteY6" fmla="*/ 866775 h 866775"/>
              <a:gd name="connsiteX0" fmla="*/ 0 w 695325"/>
              <a:gd name="connsiteY0" fmla="*/ 0 h 873125"/>
              <a:gd name="connsiteX1" fmla="*/ 6350 w 695325"/>
              <a:gd name="connsiteY1" fmla="*/ 276225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95325"/>
              <a:gd name="connsiteY0" fmla="*/ 0 h 873125"/>
              <a:gd name="connsiteX1" fmla="*/ 0 w 695325"/>
              <a:gd name="connsiteY1" fmla="*/ 285750 h 873125"/>
              <a:gd name="connsiteX2" fmla="*/ 692150 w 695325"/>
              <a:gd name="connsiteY2" fmla="*/ 269875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95325"/>
              <a:gd name="connsiteY0" fmla="*/ 0 h 873125"/>
              <a:gd name="connsiteX1" fmla="*/ 0 w 695325"/>
              <a:gd name="connsiteY1" fmla="*/ 285750 h 873125"/>
              <a:gd name="connsiteX2" fmla="*/ 654050 w 695325"/>
              <a:gd name="connsiteY2" fmla="*/ 274637 h 873125"/>
              <a:gd name="connsiteX3" fmla="*/ 695325 w 695325"/>
              <a:gd name="connsiteY3" fmla="*/ 558800 h 873125"/>
              <a:gd name="connsiteX4" fmla="*/ 15875 w 695325"/>
              <a:gd name="connsiteY4" fmla="*/ 577850 h 873125"/>
              <a:gd name="connsiteX5" fmla="*/ 19050 w 695325"/>
              <a:gd name="connsiteY5" fmla="*/ 873125 h 873125"/>
              <a:gd name="connsiteX6" fmla="*/ 19050 w 695325"/>
              <a:gd name="connsiteY6" fmla="*/ 873125 h 873125"/>
              <a:gd name="connsiteX0" fmla="*/ 0 w 654141"/>
              <a:gd name="connsiteY0" fmla="*/ 0 h 873125"/>
              <a:gd name="connsiteX1" fmla="*/ 0 w 654141"/>
              <a:gd name="connsiteY1" fmla="*/ 285750 h 873125"/>
              <a:gd name="connsiteX2" fmla="*/ 654050 w 654141"/>
              <a:gd name="connsiteY2" fmla="*/ 274637 h 873125"/>
              <a:gd name="connsiteX3" fmla="*/ 647700 w 654141"/>
              <a:gd name="connsiteY3" fmla="*/ 563562 h 873125"/>
              <a:gd name="connsiteX4" fmla="*/ 15875 w 654141"/>
              <a:gd name="connsiteY4" fmla="*/ 577850 h 873125"/>
              <a:gd name="connsiteX5" fmla="*/ 19050 w 654141"/>
              <a:gd name="connsiteY5" fmla="*/ 873125 h 873125"/>
              <a:gd name="connsiteX6" fmla="*/ 19050 w 654141"/>
              <a:gd name="connsiteY6" fmla="*/ 873125 h 873125"/>
              <a:gd name="connsiteX0" fmla="*/ 0 w 657225"/>
              <a:gd name="connsiteY0" fmla="*/ 0 h 873125"/>
              <a:gd name="connsiteX1" fmla="*/ 0 w 657225"/>
              <a:gd name="connsiteY1" fmla="*/ 285750 h 873125"/>
              <a:gd name="connsiteX2" fmla="*/ 654050 w 657225"/>
              <a:gd name="connsiteY2" fmla="*/ 274637 h 873125"/>
              <a:gd name="connsiteX3" fmla="*/ 657225 w 657225"/>
              <a:gd name="connsiteY3" fmla="*/ 563562 h 873125"/>
              <a:gd name="connsiteX4" fmla="*/ 15875 w 657225"/>
              <a:gd name="connsiteY4" fmla="*/ 577850 h 873125"/>
              <a:gd name="connsiteX5" fmla="*/ 19050 w 657225"/>
              <a:gd name="connsiteY5" fmla="*/ 873125 h 873125"/>
              <a:gd name="connsiteX6" fmla="*/ 19050 w 657225"/>
              <a:gd name="connsiteY6" fmla="*/ 873125 h 873125"/>
              <a:gd name="connsiteX0" fmla="*/ 0 w 657225"/>
              <a:gd name="connsiteY0" fmla="*/ 0 h 1744663"/>
              <a:gd name="connsiteX1" fmla="*/ 0 w 657225"/>
              <a:gd name="connsiteY1" fmla="*/ 285750 h 1744663"/>
              <a:gd name="connsiteX2" fmla="*/ 654050 w 657225"/>
              <a:gd name="connsiteY2" fmla="*/ 274637 h 1744663"/>
              <a:gd name="connsiteX3" fmla="*/ 657225 w 657225"/>
              <a:gd name="connsiteY3" fmla="*/ 563562 h 1744663"/>
              <a:gd name="connsiteX4" fmla="*/ 15875 w 657225"/>
              <a:gd name="connsiteY4" fmla="*/ 577850 h 1744663"/>
              <a:gd name="connsiteX5" fmla="*/ 19050 w 657225"/>
              <a:gd name="connsiteY5" fmla="*/ 873125 h 1744663"/>
              <a:gd name="connsiteX6" fmla="*/ 19050 w 657225"/>
              <a:gd name="connsiteY6" fmla="*/ 1744663 h 1744663"/>
              <a:gd name="connsiteX0" fmla="*/ 0 w 657225"/>
              <a:gd name="connsiteY0" fmla="*/ 0 h 1884363"/>
              <a:gd name="connsiteX1" fmla="*/ 0 w 657225"/>
              <a:gd name="connsiteY1" fmla="*/ 285750 h 1884363"/>
              <a:gd name="connsiteX2" fmla="*/ 654050 w 657225"/>
              <a:gd name="connsiteY2" fmla="*/ 274637 h 1884363"/>
              <a:gd name="connsiteX3" fmla="*/ 657225 w 657225"/>
              <a:gd name="connsiteY3" fmla="*/ 563562 h 1884363"/>
              <a:gd name="connsiteX4" fmla="*/ 15875 w 657225"/>
              <a:gd name="connsiteY4" fmla="*/ 577850 h 1884363"/>
              <a:gd name="connsiteX5" fmla="*/ 19050 w 657225"/>
              <a:gd name="connsiteY5" fmla="*/ 873125 h 1884363"/>
              <a:gd name="connsiteX6" fmla="*/ 19050 w 657225"/>
              <a:gd name="connsiteY6" fmla="*/ 1884363 h 1884363"/>
              <a:gd name="connsiteX0" fmla="*/ 0 w 668397"/>
              <a:gd name="connsiteY0" fmla="*/ 0 h 1884363"/>
              <a:gd name="connsiteX1" fmla="*/ 0 w 668397"/>
              <a:gd name="connsiteY1" fmla="*/ 285750 h 1884363"/>
              <a:gd name="connsiteX2" fmla="*/ 668337 w 668397"/>
              <a:gd name="connsiteY2" fmla="*/ 274637 h 1884363"/>
              <a:gd name="connsiteX3" fmla="*/ 657225 w 668397"/>
              <a:gd name="connsiteY3" fmla="*/ 563562 h 1884363"/>
              <a:gd name="connsiteX4" fmla="*/ 15875 w 668397"/>
              <a:gd name="connsiteY4" fmla="*/ 577850 h 1884363"/>
              <a:gd name="connsiteX5" fmla="*/ 19050 w 668397"/>
              <a:gd name="connsiteY5" fmla="*/ 873125 h 1884363"/>
              <a:gd name="connsiteX6" fmla="*/ 19050 w 668397"/>
              <a:gd name="connsiteY6" fmla="*/ 1884363 h 1884363"/>
              <a:gd name="connsiteX0" fmla="*/ 0 w 671513"/>
              <a:gd name="connsiteY0" fmla="*/ 0 h 1884363"/>
              <a:gd name="connsiteX1" fmla="*/ 0 w 671513"/>
              <a:gd name="connsiteY1" fmla="*/ 285750 h 1884363"/>
              <a:gd name="connsiteX2" fmla="*/ 668337 w 671513"/>
              <a:gd name="connsiteY2" fmla="*/ 274637 h 1884363"/>
              <a:gd name="connsiteX3" fmla="*/ 671513 w 671513"/>
              <a:gd name="connsiteY3" fmla="*/ 563562 h 1884363"/>
              <a:gd name="connsiteX4" fmla="*/ 15875 w 671513"/>
              <a:gd name="connsiteY4" fmla="*/ 577850 h 1884363"/>
              <a:gd name="connsiteX5" fmla="*/ 19050 w 671513"/>
              <a:gd name="connsiteY5" fmla="*/ 873125 h 1884363"/>
              <a:gd name="connsiteX6" fmla="*/ 19050 w 671513"/>
              <a:gd name="connsiteY6" fmla="*/ 1884363 h 1884363"/>
              <a:gd name="connsiteX0" fmla="*/ 0 w 668428"/>
              <a:gd name="connsiteY0" fmla="*/ 0 h 1884363"/>
              <a:gd name="connsiteX1" fmla="*/ 0 w 668428"/>
              <a:gd name="connsiteY1" fmla="*/ 285750 h 1884363"/>
              <a:gd name="connsiteX2" fmla="*/ 668337 w 668428"/>
              <a:gd name="connsiteY2" fmla="*/ 274637 h 1884363"/>
              <a:gd name="connsiteX3" fmla="*/ 661988 w 668428"/>
              <a:gd name="connsiteY3" fmla="*/ 563562 h 1884363"/>
              <a:gd name="connsiteX4" fmla="*/ 15875 w 668428"/>
              <a:gd name="connsiteY4" fmla="*/ 577850 h 1884363"/>
              <a:gd name="connsiteX5" fmla="*/ 19050 w 668428"/>
              <a:gd name="connsiteY5" fmla="*/ 873125 h 1884363"/>
              <a:gd name="connsiteX6" fmla="*/ 19050 w 668428"/>
              <a:gd name="connsiteY6" fmla="*/ 1884363 h 1884363"/>
              <a:gd name="connsiteX0" fmla="*/ 0 w 661988"/>
              <a:gd name="connsiteY0" fmla="*/ 0 h 1884363"/>
              <a:gd name="connsiteX1" fmla="*/ 0 w 661988"/>
              <a:gd name="connsiteY1" fmla="*/ 285750 h 1884363"/>
              <a:gd name="connsiteX2" fmla="*/ 649287 w 661988"/>
              <a:gd name="connsiteY2" fmla="*/ 269874 h 1884363"/>
              <a:gd name="connsiteX3" fmla="*/ 661988 w 661988"/>
              <a:gd name="connsiteY3" fmla="*/ 563562 h 1884363"/>
              <a:gd name="connsiteX4" fmla="*/ 15875 w 661988"/>
              <a:gd name="connsiteY4" fmla="*/ 577850 h 1884363"/>
              <a:gd name="connsiteX5" fmla="*/ 19050 w 661988"/>
              <a:gd name="connsiteY5" fmla="*/ 873125 h 1884363"/>
              <a:gd name="connsiteX6" fmla="*/ 19050 w 661988"/>
              <a:gd name="connsiteY6" fmla="*/ 1884363 h 1884363"/>
              <a:gd name="connsiteX0" fmla="*/ 0 w 668428"/>
              <a:gd name="connsiteY0" fmla="*/ 0 h 1884363"/>
              <a:gd name="connsiteX1" fmla="*/ 0 w 668428"/>
              <a:gd name="connsiteY1" fmla="*/ 285750 h 1884363"/>
              <a:gd name="connsiteX2" fmla="*/ 668337 w 668428"/>
              <a:gd name="connsiteY2" fmla="*/ 269874 h 1884363"/>
              <a:gd name="connsiteX3" fmla="*/ 661988 w 668428"/>
              <a:gd name="connsiteY3" fmla="*/ 563562 h 1884363"/>
              <a:gd name="connsiteX4" fmla="*/ 15875 w 668428"/>
              <a:gd name="connsiteY4" fmla="*/ 577850 h 1884363"/>
              <a:gd name="connsiteX5" fmla="*/ 19050 w 668428"/>
              <a:gd name="connsiteY5" fmla="*/ 873125 h 1884363"/>
              <a:gd name="connsiteX6" fmla="*/ 19050 w 668428"/>
              <a:gd name="connsiteY6" fmla="*/ 1884363 h 1884363"/>
              <a:gd name="connsiteX0" fmla="*/ 0 w 661988"/>
              <a:gd name="connsiteY0" fmla="*/ 0 h 1884363"/>
              <a:gd name="connsiteX1" fmla="*/ 0 w 661988"/>
              <a:gd name="connsiteY1" fmla="*/ 285750 h 1884363"/>
              <a:gd name="connsiteX2" fmla="*/ 654049 w 661988"/>
              <a:gd name="connsiteY2" fmla="*/ 269874 h 1884363"/>
              <a:gd name="connsiteX3" fmla="*/ 661988 w 661988"/>
              <a:gd name="connsiteY3" fmla="*/ 563562 h 1884363"/>
              <a:gd name="connsiteX4" fmla="*/ 15875 w 661988"/>
              <a:gd name="connsiteY4" fmla="*/ 577850 h 1884363"/>
              <a:gd name="connsiteX5" fmla="*/ 19050 w 661988"/>
              <a:gd name="connsiteY5" fmla="*/ 873125 h 1884363"/>
              <a:gd name="connsiteX6" fmla="*/ 19050 w 661988"/>
              <a:gd name="connsiteY6" fmla="*/ 1884363 h 1884363"/>
              <a:gd name="connsiteX0" fmla="*/ 0 w 661988"/>
              <a:gd name="connsiteY0" fmla="*/ 0 h 1884363"/>
              <a:gd name="connsiteX1" fmla="*/ 0 w 661988"/>
              <a:gd name="connsiteY1" fmla="*/ 285750 h 1884363"/>
              <a:gd name="connsiteX2" fmla="*/ 658812 w 661988"/>
              <a:gd name="connsiteY2" fmla="*/ 269874 h 1884363"/>
              <a:gd name="connsiteX3" fmla="*/ 661988 w 661988"/>
              <a:gd name="connsiteY3" fmla="*/ 563562 h 1884363"/>
              <a:gd name="connsiteX4" fmla="*/ 15875 w 661988"/>
              <a:gd name="connsiteY4" fmla="*/ 577850 h 1884363"/>
              <a:gd name="connsiteX5" fmla="*/ 19050 w 661988"/>
              <a:gd name="connsiteY5" fmla="*/ 873125 h 1884363"/>
              <a:gd name="connsiteX6" fmla="*/ 19050 w 661988"/>
              <a:gd name="connsiteY6" fmla="*/ 1884363 h 1884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1988" h="1884363">
                <a:moveTo>
                  <a:pt x="0" y="0"/>
                </a:moveTo>
                <a:lnTo>
                  <a:pt x="0" y="285750"/>
                </a:lnTo>
                <a:lnTo>
                  <a:pt x="658812" y="269874"/>
                </a:lnTo>
                <a:cubicBezTo>
                  <a:pt x="659870" y="363007"/>
                  <a:pt x="660930" y="470429"/>
                  <a:pt x="661988" y="563562"/>
                </a:cubicBezTo>
                <a:lnTo>
                  <a:pt x="15875" y="577850"/>
                </a:lnTo>
                <a:cubicBezTo>
                  <a:pt x="16933" y="676275"/>
                  <a:pt x="17992" y="774700"/>
                  <a:pt x="19050" y="873125"/>
                </a:cubicBezTo>
                <a:lnTo>
                  <a:pt x="19050" y="1884363"/>
                </a:lnTo>
              </a:path>
            </a:pathLst>
          </a:custGeom>
          <a:ln w="762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3" name="Freeform: Shape 62">
            <a:extLst>
              <a:ext uri="{FF2B5EF4-FFF2-40B4-BE49-F238E27FC236}">
                <a16:creationId xmlns:a16="http://schemas.microsoft.com/office/drawing/2014/main" id="{F7896549-6426-4043-8912-A4B6C1CAFD93}"/>
              </a:ext>
            </a:extLst>
          </p:cNvPr>
          <p:cNvSpPr/>
          <p:nvPr/>
        </p:nvSpPr>
        <p:spPr>
          <a:xfrm>
            <a:off x="8030288" y="2148790"/>
            <a:ext cx="3914580" cy="493516"/>
          </a:xfrm>
          <a:custGeom>
            <a:avLst/>
            <a:gdLst>
              <a:gd name="connsiteX0" fmla="*/ 0 w 800100"/>
              <a:gd name="connsiteY0" fmla="*/ 0 h 238125"/>
              <a:gd name="connsiteX1" fmla="*/ 9525 w 800100"/>
              <a:gd name="connsiteY1" fmla="*/ 238125 h 238125"/>
              <a:gd name="connsiteX2" fmla="*/ 800100 w 800100"/>
              <a:gd name="connsiteY2" fmla="*/ 228600 h 238125"/>
              <a:gd name="connsiteX0" fmla="*/ 30957 w 790575"/>
              <a:gd name="connsiteY0" fmla="*/ 0 h 238125"/>
              <a:gd name="connsiteX1" fmla="*/ 0 w 790575"/>
              <a:gd name="connsiteY1" fmla="*/ 238125 h 238125"/>
              <a:gd name="connsiteX2" fmla="*/ 790575 w 790575"/>
              <a:gd name="connsiteY2" fmla="*/ 228600 h 238125"/>
              <a:gd name="connsiteX0" fmla="*/ 0 w 797718"/>
              <a:gd name="connsiteY0" fmla="*/ 0 h 238125"/>
              <a:gd name="connsiteX1" fmla="*/ 7143 w 797718"/>
              <a:gd name="connsiteY1" fmla="*/ 238125 h 238125"/>
              <a:gd name="connsiteX2" fmla="*/ 797718 w 797718"/>
              <a:gd name="connsiteY2" fmla="*/ 228600 h 238125"/>
              <a:gd name="connsiteX0" fmla="*/ 1 w 797719"/>
              <a:gd name="connsiteY0" fmla="*/ 0 h 245269"/>
              <a:gd name="connsiteX1" fmla="*/ 0 w 797719"/>
              <a:gd name="connsiteY1" fmla="*/ 245269 h 245269"/>
              <a:gd name="connsiteX2" fmla="*/ 797719 w 797719"/>
              <a:gd name="connsiteY2" fmla="*/ 228600 h 245269"/>
              <a:gd name="connsiteX0" fmla="*/ 1 w 2383631"/>
              <a:gd name="connsiteY0" fmla="*/ 0 h 245269"/>
              <a:gd name="connsiteX1" fmla="*/ 0 w 2383631"/>
              <a:gd name="connsiteY1" fmla="*/ 245269 h 245269"/>
              <a:gd name="connsiteX2" fmla="*/ 2383631 w 2383631"/>
              <a:gd name="connsiteY2" fmla="*/ 214313 h 245269"/>
              <a:gd name="connsiteX0" fmla="*/ 1 w 1945481"/>
              <a:gd name="connsiteY0" fmla="*/ 0 h 245269"/>
              <a:gd name="connsiteX1" fmla="*/ 0 w 1945481"/>
              <a:gd name="connsiteY1" fmla="*/ 245269 h 245269"/>
              <a:gd name="connsiteX2" fmla="*/ 1945481 w 1945481"/>
              <a:gd name="connsiteY2" fmla="*/ 219075 h 245269"/>
            </a:gdLst>
            <a:ahLst/>
            <a:cxnLst>
              <a:cxn ang="0">
                <a:pos x="connsiteX0" y="connsiteY0"/>
              </a:cxn>
              <a:cxn ang="0">
                <a:pos x="connsiteX1" y="connsiteY1"/>
              </a:cxn>
              <a:cxn ang="0">
                <a:pos x="connsiteX2" y="connsiteY2"/>
              </a:cxn>
            </a:cxnLst>
            <a:rect l="l" t="t" r="r" b="b"/>
            <a:pathLst>
              <a:path w="1945481" h="245269">
                <a:moveTo>
                  <a:pt x="1" y="0"/>
                </a:moveTo>
                <a:cubicBezTo>
                  <a:pt x="1" y="81756"/>
                  <a:pt x="0" y="163513"/>
                  <a:pt x="0" y="245269"/>
                </a:cubicBezTo>
                <a:lnTo>
                  <a:pt x="1945481" y="219075"/>
                </a:lnTo>
              </a:path>
            </a:pathLst>
          </a:custGeom>
          <a:ln w="76200">
            <a:solidFill>
              <a:schemeClr val="accent6">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grpSp>
        <p:nvGrpSpPr>
          <p:cNvPr id="64" name="Group 63">
            <a:extLst>
              <a:ext uri="{FF2B5EF4-FFF2-40B4-BE49-F238E27FC236}">
                <a16:creationId xmlns:a16="http://schemas.microsoft.com/office/drawing/2014/main" id="{DB94E46B-41A2-4E92-A545-A6E9A6F9C473}"/>
              </a:ext>
            </a:extLst>
          </p:cNvPr>
          <p:cNvGrpSpPr/>
          <p:nvPr/>
        </p:nvGrpSpPr>
        <p:grpSpPr>
          <a:xfrm>
            <a:off x="10932412" y="2096084"/>
            <a:ext cx="1012457" cy="4521953"/>
            <a:chOff x="10874437" y="1035844"/>
            <a:chExt cx="503174" cy="2247335"/>
          </a:xfrm>
        </p:grpSpPr>
        <p:cxnSp>
          <p:nvCxnSpPr>
            <p:cNvPr id="115" name="Straight Connector 114">
              <a:extLst>
                <a:ext uri="{FF2B5EF4-FFF2-40B4-BE49-F238E27FC236}">
                  <a16:creationId xmlns:a16="http://schemas.microsoft.com/office/drawing/2014/main" id="{CD1FFE6B-ECF8-4786-AA98-F4D85590DCAE}"/>
                </a:ext>
              </a:extLst>
            </p:cNvPr>
            <p:cNvCxnSpPr>
              <a:cxnSpLocks/>
            </p:cNvCxnSpPr>
            <p:nvPr/>
          </p:nvCxnSpPr>
          <p:spPr>
            <a:xfrm flipH="1" flipV="1">
              <a:off x="10874437" y="3252368"/>
              <a:ext cx="479363" cy="30811"/>
            </a:xfrm>
            <a:prstGeom prst="line">
              <a:avLst/>
            </a:prstGeom>
            <a:ln w="762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CAFB6A10-A4A5-48CF-B29D-936C2D2F7B4B}"/>
                </a:ext>
              </a:extLst>
            </p:cNvPr>
            <p:cNvCxnSpPr>
              <a:cxnSpLocks/>
            </p:cNvCxnSpPr>
            <p:nvPr/>
          </p:nvCxnSpPr>
          <p:spPr>
            <a:xfrm flipH="1">
              <a:off x="10919789" y="1904255"/>
              <a:ext cx="457822" cy="5611"/>
            </a:xfrm>
            <a:prstGeom prst="line">
              <a:avLst/>
            </a:prstGeom>
            <a:ln w="762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5DAEE6E-5E78-4E91-871B-55B620071A59}"/>
                </a:ext>
              </a:extLst>
            </p:cNvPr>
            <p:cNvCxnSpPr>
              <a:cxnSpLocks/>
            </p:cNvCxnSpPr>
            <p:nvPr/>
          </p:nvCxnSpPr>
          <p:spPr>
            <a:xfrm flipH="1">
              <a:off x="10919788" y="2187948"/>
              <a:ext cx="457823" cy="5611"/>
            </a:xfrm>
            <a:prstGeom prst="line">
              <a:avLst/>
            </a:prstGeom>
            <a:ln w="762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0CC8DE9-6321-4FBB-98B7-A6741A8E05F7}"/>
                </a:ext>
              </a:extLst>
            </p:cNvPr>
            <p:cNvCxnSpPr>
              <a:cxnSpLocks/>
              <a:endCxn id="120" idx="1"/>
            </p:cNvCxnSpPr>
            <p:nvPr/>
          </p:nvCxnSpPr>
          <p:spPr>
            <a:xfrm flipH="1">
              <a:off x="10932319" y="2767012"/>
              <a:ext cx="445292" cy="0"/>
            </a:xfrm>
            <a:prstGeom prst="line">
              <a:avLst/>
            </a:prstGeom>
            <a:ln w="76200">
              <a:solidFill>
                <a:schemeClr val="accent2">
                  <a:lumMod val="75000"/>
                </a:schemeClr>
              </a:solidFill>
              <a:prstDash val="solid"/>
              <a:headEnd type="triangle" w="lg" len="sm"/>
              <a:tailEnd type="none" w="med" len="med"/>
            </a:ln>
          </p:spPr>
          <p:style>
            <a:lnRef idx="1">
              <a:schemeClr val="accent1"/>
            </a:lnRef>
            <a:fillRef idx="0">
              <a:schemeClr val="accent1"/>
            </a:fillRef>
            <a:effectRef idx="0">
              <a:schemeClr val="accent1"/>
            </a:effectRef>
            <a:fontRef idx="minor">
              <a:schemeClr val="tx1"/>
            </a:fontRef>
          </p:style>
        </p:cxnSp>
        <p:sp>
          <p:nvSpPr>
            <p:cNvPr id="120" name="Freeform: Shape 119">
              <a:extLst>
                <a:ext uri="{FF2B5EF4-FFF2-40B4-BE49-F238E27FC236}">
                  <a16:creationId xmlns:a16="http://schemas.microsoft.com/office/drawing/2014/main" id="{5FB12382-AAFD-4D7C-87CC-CC8C37621668}"/>
                </a:ext>
              </a:extLst>
            </p:cNvPr>
            <p:cNvSpPr/>
            <p:nvPr/>
          </p:nvSpPr>
          <p:spPr>
            <a:xfrm>
              <a:off x="10894219" y="1035844"/>
              <a:ext cx="38100" cy="2209800"/>
            </a:xfrm>
            <a:custGeom>
              <a:avLst/>
              <a:gdLst>
                <a:gd name="connsiteX0" fmla="*/ 0 w 35719"/>
                <a:gd name="connsiteY0" fmla="*/ 0 h 1600200"/>
                <a:gd name="connsiteX1" fmla="*/ 35719 w 35719"/>
                <a:gd name="connsiteY1" fmla="*/ 1452562 h 1600200"/>
                <a:gd name="connsiteX2" fmla="*/ 30957 w 35719"/>
                <a:gd name="connsiteY2" fmla="*/ 1600200 h 1600200"/>
                <a:gd name="connsiteX0" fmla="*/ 4762 w 40481"/>
                <a:gd name="connsiteY0" fmla="*/ 0 h 2209800"/>
                <a:gd name="connsiteX1" fmla="*/ 40481 w 40481"/>
                <a:gd name="connsiteY1" fmla="*/ 1452562 h 2209800"/>
                <a:gd name="connsiteX2" fmla="*/ 0 w 40481"/>
                <a:gd name="connsiteY2" fmla="*/ 2209800 h 2209800"/>
                <a:gd name="connsiteX0" fmla="*/ 4762 w 30956"/>
                <a:gd name="connsiteY0" fmla="*/ 0 h 2209800"/>
                <a:gd name="connsiteX1" fmla="*/ 30956 w 30956"/>
                <a:gd name="connsiteY1" fmla="*/ 1733549 h 2209800"/>
                <a:gd name="connsiteX2" fmla="*/ 0 w 30956"/>
                <a:gd name="connsiteY2" fmla="*/ 2209800 h 2209800"/>
                <a:gd name="connsiteX0" fmla="*/ 4762 w 38100"/>
                <a:gd name="connsiteY0" fmla="*/ 0 h 2209800"/>
                <a:gd name="connsiteX1" fmla="*/ 38100 w 38100"/>
                <a:gd name="connsiteY1" fmla="*/ 1731168 h 2209800"/>
                <a:gd name="connsiteX2" fmla="*/ 0 w 38100"/>
                <a:gd name="connsiteY2" fmla="*/ 2209800 h 2209800"/>
                <a:gd name="connsiteX0" fmla="*/ 14287 w 38100"/>
                <a:gd name="connsiteY0" fmla="*/ 0 h 2209800"/>
                <a:gd name="connsiteX1" fmla="*/ 38100 w 38100"/>
                <a:gd name="connsiteY1" fmla="*/ 1731168 h 2209800"/>
                <a:gd name="connsiteX2" fmla="*/ 0 w 38100"/>
                <a:gd name="connsiteY2" fmla="*/ 2209800 h 2209800"/>
              </a:gdLst>
              <a:ahLst/>
              <a:cxnLst>
                <a:cxn ang="0">
                  <a:pos x="connsiteX0" y="connsiteY0"/>
                </a:cxn>
                <a:cxn ang="0">
                  <a:pos x="connsiteX1" y="connsiteY1"/>
                </a:cxn>
                <a:cxn ang="0">
                  <a:pos x="connsiteX2" y="connsiteY2"/>
                </a:cxn>
              </a:cxnLst>
              <a:rect l="l" t="t" r="r" b="b"/>
              <a:pathLst>
                <a:path w="38100" h="2209800">
                  <a:moveTo>
                    <a:pt x="14287" y="0"/>
                  </a:moveTo>
                  <a:lnTo>
                    <a:pt x="38100" y="1731168"/>
                  </a:lnTo>
                  <a:lnTo>
                    <a:pt x="0" y="2209800"/>
                  </a:lnTo>
                </a:path>
              </a:pathLst>
            </a:custGeom>
            <a:no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3D4A1454-9B8C-4A0B-BFD4-F86CA5B53CC3}"/>
              </a:ext>
            </a:extLst>
          </p:cNvPr>
          <p:cNvGrpSpPr/>
          <p:nvPr/>
        </p:nvGrpSpPr>
        <p:grpSpPr>
          <a:xfrm>
            <a:off x="7833921" y="2788179"/>
            <a:ext cx="275985" cy="275985"/>
            <a:chOff x="8667554" y="1554480"/>
            <a:chExt cx="163613" cy="163613"/>
          </a:xfrm>
        </p:grpSpPr>
        <p:sp>
          <p:nvSpPr>
            <p:cNvPr id="108" name="Oval 107">
              <a:extLst>
                <a:ext uri="{FF2B5EF4-FFF2-40B4-BE49-F238E27FC236}">
                  <a16:creationId xmlns:a16="http://schemas.microsoft.com/office/drawing/2014/main" id="{3EF77FED-B77D-4C8E-AD57-B658019C2EDC}"/>
                </a:ext>
              </a:extLst>
            </p:cNvPr>
            <p:cNvSpPr/>
            <p:nvPr/>
          </p:nvSpPr>
          <p:spPr>
            <a:xfrm>
              <a:off x="8667554" y="1554480"/>
              <a:ext cx="163613" cy="163613"/>
            </a:xfrm>
            <a:prstGeom prst="ellipse">
              <a:avLst/>
            </a:prstGeom>
            <a:solidFill>
              <a:schemeClr val="bg1"/>
            </a:solidFill>
            <a:ln w="285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C5F4CE49-80B8-4BBF-990E-8CFAC0D30AE1}"/>
                </a:ext>
              </a:extLst>
            </p:cNvPr>
            <p:cNvCxnSpPr>
              <a:stCxn id="108" idx="1"/>
              <a:endCxn id="108" idx="5"/>
            </p:cNvCxnSpPr>
            <p:nvPr/>
          </p:nvCxnSpPr>
          <p:spPr>
            <a:xfrm>
              <a:off x="8691515" y="1578441"/>
              <a:ext cx="115691" cy="115691"/>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66" name="Straight Arrow Connector 65">
            <a:extLst>
              <a:ext uri="{FF2B5EF4-FFF2-40B4-BE49-F238E27FC236}">
                <a16:creationId xmlns:a16="http://schemas.microsoft.com/office/drawing/2014/main" id="{7CE7FFEA-97B8-47FB-8B92-406B9E990E0D}"/>
              </a:ext>
            </a:extLst>
          </p:cNvPr>
          <p:cNvCxnSpPr>
            <a:cxnSpLocks/>
          </p:cNvCxnSpPr>
          <p:nvPr/>
        </p:nvCxnSpPr>
        <p:spPr>
          <a:xfrm flipH="1">
            <a:off x="7543800" y="3319316"/>
            <a:ext cx="421727" cy="0"/>
          </a:xfrm>
          <a:prstGeom prst="straightConnector1">
            <a:avLst/>
          </a:prstGeom>
          <a:ln w="762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C2CEFC-D650-49BD-B36F-119AF77F3A26}"/>
              </a:ext>
            </a:extLst>
          </p:cNvPr>
          <p:cNvCxnSpPr>
            <a:cxnSpLocks/>
          </p:cNvCxnSpPr>
          <p:nvPr/>
        </p:nvCxnSpPr>
        <p:spPr>
          <a:xfrm flipH="1">
            <a:off x="7650869" y="5070091"/>
            <a:ext cx="344897" cy="0"/>
          </a:xfrm>
          <a:prstGeom prst="straightConnector1">
            <a:avLst/>
          </a:prstGeom>
          <a:ln w="762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cxnSp>
      <p:sp>
        <p:nvSpPr>
          <p:cNvPr id="69" name="Freeform: Shape 68">
            <a:extLst>
              <a:ext uri="{FF2B5EF4-FFF2-40B4-BE49-F238E27FC236}">
                <a16:creationId xmlns:a16="http://schemas.microsoft.com/office/drawing/2014/main" id="{0ECBC95E-4512-4AB2-A6A4-B6DDFC4E1A72}"/>
              </a:ext>
            </a:extLst>
          </p:cNvPr>
          <p:cNvSpPr/>
          <p:nvPr/>
        </p:nvSpPr>
        <p:spPr>
          <a:xfrm>
            <a:off x="7987170" y="4477413"/>
            <a:ext cx="757044" cy="297068"/>
          </a:xfrm>
          <a:custGeom>
            <a:avLst/>
            <a:gdLst>
              <a:gd name="connsiteX0" fmla="*/ 0 w 385763"/>
              <a:gd name="connsiteY0" fmla="*/ 0 h 152400"/>
              <a:gd name="connsiteX1" fmla="*/ 385763 w 385763"/>
              <a:gd name="connsiteY1" fmla="*/ 4762 h 152400"/>
              <a:gd name="connsiteX2" fmla="*/ 381000 w 385763"/>
              <a:gd name="connsiteY2" fmla="*/ 152400 h 152400"/>
              <a:gd name="connsiteX0" fmla="*/ 0 w 376238"/>
              <a:gd name="connsiteY0" fmla="*/ 2382 h 147638"/>
              <a:gd name="connsiteX1" fmla="*/ 376238 w 376238"/>
              <a:gd name="connsiteY1" fmla="*/ 0 h 147638"/>
              <a:gd name="connsiteX2" fmla="*/ 371475 w 376238"/>
              <a:gd name="connsiteY2" fmla="*/ 147638 h 147638"/>
              <a:gd name="connsiteX0" fmla="*/ 0 w 376238"/>
              <a:gd name="connsiteY0" fmla="*/ 2382 h 147638"/>
              <a:gd name="connsiteX1" fmla="*/ 376238 w 376238"/>
              <a:gd name="connsiteY1" fmla="*/ 0 h 147638"/>
              <a:gd name="connsiteX2" fmla="*/ 376237 w 376238"/>
              <a:gd name="connsiteY2" fmla="*/ 147638 h 147638"/>
            </a:gdLst>
            <a:ahLst/>
            <a:cxnLst>
              <a:cxn ang="0">
                <a:pos x="connsiteX0" y="connsiteY0"/>
              </a:cxn>
              <a:cxn ang="0">
                <a:pos x="connsiteX1" y="connsiteY1"/>
              </a:cxn>
              <a:cxn ang="0">
                <a:pos x="connsiteX2" y="connsiteY2"/>
              </a:cxn>
            </a:cxnLst>
            <a:rect l="l" t="t" r="r" b="b"/>
            <a:pathLst>
              <a:path w="376238" h="147638">
                <a:moveTo>
                  <a:pt x="0" y="2382"/>
                </a:moveTo>
                <a:lnTo>
                  <a:pt x="376238" y="0"/>
                </a:lnTo>
                <a:cubicBezTo>
                  <a:pt x="376238" y="49213"/>
                  <a:pt x="376237" y="98425"/>
                  <a:pt x="376237" y="147638"/>
                </a:cubicBezTo>
              </a:path>
            </a:pathLst>
          </a:custGeom>
          <a:ln w="762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0" name="Freeform: Shape 69">
            <a:extLst>
              <a:ext uri="{FF2B5EF4-FFF2-40B4-BE49-F238E27FC236}">
                <a16:creationId xmlns:a16="http://schemas.microsoft.com/office/drawing/2014/main" id="{DAB97B8B-3A3A-4D23-9556-147A406D43FB}"/>
              </a:ext>
            </a:extLst>
          </p:cNvPr>
          <p:cNvSpPr/>
          <p:nvPr/>
        </p:nvSpPr>
        <p:spPr>
          <a:xfrm>
            <a:off x="7987168" y="3605378"/>
            <a:ext cx="306650" cy="292275"/>
          </a:xfrm>
          <a:custGeom>
            <a:avLst/>
            <a:gdLst>
              <a:gd name="connsiteX0" fmla="*/ 0 w 152400"/>
              <a:gd name="connsiteY0" fmla="*/ 145256 h 147637"/>
              <a:gd name="connsiteX1" fmla="*/ 152400 w 152400"/>
              <a:gd name="connsiteY1" fmla="*/ 147637 h 147637"/>
              <a:gd name="connsiteX2" fmla="*/ 147638 w 152400"/>
              <a:gd name="connsiteY2" fmla="*/ 0 h 147637"/>
              <a:gd name="connsiteX0" fmla="*/ 0 w 152400"/>
              <a:gd name="connsiteY0" fmla="*/ 145256 h 145256"/>
              <a:gd name="connsiteX1" fmla="*/ 152400 w 152400"/>
              <a:gd name="connsiteY1" fmla="*/ 142875 h 145256"/>
              <a:gd name="connsiteX2" fmla="*/ 147638 w 152400"/>
              <a:gd name="connsiteY2" fmla="*/ 0 h 145256"/>
            </a:gdLst>
            <a:ahLst/>
            <a:cxnLst>
              <a:cxn ang="0">
                <a:pos x="connsiteX0" y="connsiteY0"/>
              </a:cxn>
              <a:cxn ang="0">
                <a:pos x="connsiteX1" y="connsiteY1"/>
              </a:cxn>
              <a:cxn ang="0">
                <a:pos x="connsiteX2" y="connsiteY2"/>
              </a:cxn>
            </a:cxnLst>
            <a:rect l="l" t="t" r="r" b="b"/>
            <a:pathLst>
              <a:path w="152400" h="145256">
                <a:moveTo>
                  <a:pt x="0" y="145256"/>
                </a:moveTo>
                <a:lnTo>
                  <a:pt x="152400" y="142875"/>
                </a:lnTo>
                <a:lnTo>
                  <a:pt x="147638" y="0"/>
                </a:lnTo>
              </a:path>
            </a:pathLst>
          </a:custGeom>
          <a:ln w="76200">
            <a:solidFill>
              <a:schemeClr val="bg2">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2" name="TextBox 71">
            <a:extLst>
              <a:ext uri="{FF2B5EF4-FFF2-40B4-BE49-F238E27FC236}">
                <a16:creationId xmlns:a16="http://schemas.microsoft.com/office/drawing/2014/main" id="{82672578-0465-4F73-BF0A-9A7C1B7D2FB8}"/>
              </a:ext>
            </a:extLst>
          </p:cNvPr>
          <p:cNvSpPr txBox="1"/>
          <p:nvPr/>
        </p:nvSpPr>
        <p:spPr>
          <a:xfrm>
            <a:off x="7201564" y="3410145"/>
            <a:ext cx="830008" cy="369328"/>
          </a:xfrm>
          <a:prstGeom prst="rect">
            <a:avLst/>
          </a:prstGeom>
          <a:noFill/>
        </p:spPr>
        <p:txBody>
          <a:bodyPr wrap="square" lIns="91435" tIns="45718" rIns="91435" bIns="45718" rtlCol="0">
            <a:spAutoFit/>
          </a:bodyPr>
          <a:lstStyle/>
          <a:p>
            <a:pPr algn="ctr"/>
            <a:r>
              <a:rPr lang="en-US" b="1" dirty="0">
                <a:solidFill>
                  <a:schemeClr val="bg2">
                    <a:lumMod val="75000"/>
                  </a:schemeClr>
                </a:solidFill>
              </a:rPr>
              <a:t>2%</a:t>
            </a:r>
          </a:p>
        </p:txBody>
      </p:sp>
      <p:sp>
        <p:nvSpPr>
          <p:cNvPr id="73" name="TextBox 72">
            <a:extLst>
              <a:ext uri="{FF2B5EF4-FFF2-40B4-BE49-F238E27FC236}">
                <a16:creationId xmlns:a16="http://schemas.microsoft.com/office/drawing/2014/main" id="{18160352-A8F5-44F2-8472-0C7243D95F9B}"/>
              </a:ext>
            </a:extLst>
          </p:cNvPr>
          <p:cNvSpPr txBox="1"/>
          <p:nvPr/>
        </p:nvSpPr>
        <p:spPr>
          <a:xfrm>
            <a:off x="7595903" y="5895656"/>
            <a:ext cx="836869" cy="369328"/>
          </a:xfrm>
          <a:prstGeom prst="rect">
            <a:avLst/>
          </a:prstGeom>
          <a:noFill/>
        </p:spPr>
        <p:txBody>
          <a:bodyPr wrap="square" lIns="91435" tIns="45718" rIns="91435" bIns="45718" rtlCol="0">
            <a:spAutoFit/>
          </a:bodyPr>
          <a:lstStyle/>
          <a:p>
            <a:pPr algn="ctr"/>
            <a:r>
              <a:rPr lang="en-US" b="1" dirty="0">
                <a:solidFill>
                  <a:schemeClr val="bg2">
                    <a:lumMod val="75000"/>
                  </a:schemeClr>
                </a:solidFill>
              </a:rPr>
              <a:t>4%</a:t>
            </a:r>
          </a:p>
        </p:txBody>
      </p:sp>
      <p:sp>
        <p:nvSpPr>
          <p:cNvPr id="74" name="TextBox 73">
            <a:extLst>
              <a:ext uri="{FF2B5EF4-FFF2-40B4-BE49-F238E27FC236}">
                <a16:creationId xmlns:a16="http://schemas.microsoft.com/office/drawing/2014/main" id="{B252BB0C-EFCD-4CE7-975B-D75B3B5507E9}"/>
              </a:ext>
            </a:extLst>
          </p:cNvPr>
          <p:cNvSpPr txBox="1"/>
          <p:nvPr/>
        </p:nvSpPr>
        <p:spPr>
          <a:xfrm>
            <a:off x="8090884" y="4609558"/>
            <a:ext cx="782471" cy="369328"/>
          </a:xfrm>
          <a:prstGeom prst="rect">
            <a:avLst/>
          </a:prstGeom>
          <a:noFill/>
        </p:spPr>
        <p:txBody>
          <a:bodyPr wrap="square" lIns="91435" tIns="45718" rIns="91435" bIns="45718" rtlCol="0">
            <a:spAutoFit/>
          </a:bodyPr>
          <a:lstStyle/>
          <a:p>
            <a:pPr algn="ctr"/>
            <a:r>
              <a:rPr lang="en-US" b="1" dirty="0">
                <a:solidFill>
                  <a:schemeClr val="bg2">
                    <a:lumMod val="75000"/>
                  </a:schemeClr>
                </a:solidFill>
              </a:rPr>
              <a:t>1%</a:t>
            </a:r>
          </a:p>
        </p:txBody>
      </p:sp>
      <p:sp>
        <p:nvSpPr>
          <p:cNvPr id="75" name="TextBox 74">
            <a:extLst>
              <a:ext uri="{FF2B5EF4-FFF2-40B4-BE49-F238E27FC236}">
                <a16:creationId xmlns:a16="http://schemas.microsoft.com/office/drawing/2014/main" id="{6A6483A0-A5A3-4537-A495-47FF151A33AB}"/>
              </a:ext>
            </a:extLst>
          </p:cNvPr>
          <p:cNvSpPr txBox="1"/>
          <p:nvPr/>
        </p:nvSpPr>
        <p:spPr>
          <a:xfrm>
            <a:off x="8202477" y="3434918"/>
            <a:ext cx="830008" cy="369328"/>
          </a:xfrm>
          <a:prstGeom prst="rect">
            <a:avLst/>
          </a:prstGeom>
          <a:noFill/>
        </p:spPr>
        <p:txBody>
          <a:bodyPr wrap="square" lIns="91435" tIns="45718" rIns="91435" bIns="45718" rtlCol="0">
            <a:spAutoFit/>
          </a:bodyPr>
          <a:lstStyle/>
          <a:p>
            <a:pPr algn="ctr"/>
            <a:r>
              <a:rPr lang="en-US" b="1" dirty="0">
                <a:solidFill>
                  <a:schemeClr val="bg2">
                    <a:lumMod val="75000"/>
                  </a:schemeClr>
                </a:solidFill>
              </a:rPr>
              <a:t>2%</a:t>
            </a:r>
          </a:p>
        </p:txBody>
      </p:sp>
      <p:sp>
        <p:nvSpPr>
          <p:cNvPr id="76" name="TextBox 75">
            <a:extLst>
              <a:ext uri="{FF2B5EF4-FFF2-40B4-BE49-F238E27FC236}">
                <a16:creationId xmlns:a16="http://schemas.microsoft.com/office/drawing/2014/main" id="{3BDE8BE8-C986-4770-93A4-5C431752A81B}"/>
              </a:ext>
            </a:extLst>
          </p:cNvPr>
          <p:cNvSpPr txBox="1"/>
          <p:nvPr/>
        </p:nvSpPr>
        <p:spPr>
          <a:xfrm>
            <a:off x="7198437" y="4575260"/>
            <a:ext cx="830008" cy="369328"/>
          </a:xfrm>
          <a:prstGeom prst="rect">
            <a:avLst/>
          </a:prstGeom>
          <a:noFill/>
        </p:spPr>
        <p:txBody>
          <a:bodyPr wrap="square" lIns="91435" tIns="45718" rIns="91435" bIns="45718" rtlCol="0">
            <a:spAutoFit/>
          </a:bodyPr>
          <a:lstStyle/>
          <a:p>
            <a:pPr algn="ctr"/>
            <a:r>
              <a:rPr lang="en-US" b="1" dirty="0">
                <a:solidFill>
                  <a:schemeClr val="bg2">
                    <a:lumMod val="75000"/>
                  </a:schemeClr>
                </a:solidFill>
              </a:rPr>
              <a:t>2%</a:t>
            </a:r>
          </a:p>
        </p:txBody>
      </p:sp>
      <p:sp>
        <p:nvSpPr>
          <p:cNvPr id="77" name="Freeform: Shape 76">
            <a:extLst>
              <a:ext uri="{FF2B5EF4-FFF2-40B4-BE49-F238E27FC236}">
                <a16:creationId xmlns:a16="http://schemas.microsoft.com/office/drawing/2014/main" id="{8B93AC19-CA5E-44BB-80F5-6F189FE0EAC2}"/>
              </a:ext>
            </a:extLst>
          </p:cNvPr>
          <p:cNvSpPr/>
          <p:nvPr/>
        </p:nvSpPr>
        <p:spPr>
          <a:xfrm>
            <a:off x="9328762" y="1525905"/>
            <a:ext cx="47915" cy="4513508"/>
          </a:xfrm>
          <a:custGeom>
            <a:avLst/>
            <a:gdLst>
              <a:gd name="connsiteX0" fmla="*/ 9525 w 23813"/>
              <a:gd name="connsiteY0" fmla="*/ 0 h 2243138"/>
              <a:gd name="connsiteX1" fmla="*/ 23813 w 23813"/>
              <a:gd name="connsiteY1" fmla="*/ 2047875 h 2243138"/>
              <a:gd name="connsiteX2" fmla="*/ 0 w 23813"/>
              <a:gd name="connsiteY2" fmla="*/ 2243138 h 2243138"/>
              <a:gd name="connsiteX0" fmla="*/ 9525 w 10899"/>
              <a:gd name="connsiteY0" fmla="*/ 0 h 2243138"/>
              <a:gd name="connsiteX1" fmla="*/ 9525 w 10899"/>
              <a:gd name="connsiteY1" fmla="*/ 2038350 h 2243138"/>
              <a:gd name="connsiteX2" fmla="*/ 0 w 10899"/>
              <a:gd name="connsiteY2" fmla="*/ 2243138 h 2243138"/>
              <a:gd name="connsiteX0" fmla="*/ 9525 w 23813"/>
              <a:gd name="connsiteY0" fmla="*/ 0 h 2243138"/>
              <a:gd name="connsiteX1" fmla="*/ 23813 w 23813"/>
              <a:gd name="connsiteY1" fmla="*/ 2038350 h 2243138"/>
              <a:gd name="connsiteX2" fmla="*/ 0 w 23813"/>
              <a:gd name="connsiteY2" fmla="*/ 2243138 h 2243138"/>
            </a:gdLst>
            <a:ahLst/>
            <a:cxnLst>
              <a:cxn ang="0">
                <a:pos x="connsiteX0" y="connsiteY0"/>
              </a:cxn>
              <a:cxn ang="0">
                <a:pos x="connsiteX1" y="connsiteY1"/>
              </a:cxn>
              <a:cxn ang="0">
                <a:pos x="connsiteX2" y="connsiteY2"/>
              </a:cxn>
            </a:cxnLst>
            <a:rect l="l" t="t" r="r" b="b"/>
            <a:pathLst>
              <a:path w="23813" h="2243138">
                <a:moveTo>
                  <a:pt x="9525" y="0"/>
                </a:moveTo>
                <a:cubicBezTo>
                  <a:pt x="14288" y="682625"/>
                  <a:pt x="19050" y="1355725"/>
                  <a:pt x="23813" y="2038350"/>
                </a:cubicBezTo>
                <a:lnTo>
                  <a:pt x="0" y="2243138"/>
                </a:lnTo>
              </a:path>
            </a:pathLst>
          </a:custGeom>
          <a:ln w="76200">
            <a:solidFill>
              <a:schemeClr val="accent3">
                <a:lumMod val="75000"/>
              </a:schemeClr>
            </a:solidFill>
            <a:prstDash val="solid"/>
            <a:headEnd type="none" w="med" len="med"/>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816A8C65-C633-4A8B-BA3F-E67608BF1D02}"/>
              </a:ext>
            </a:extLst>
          </p:cNvPr>
          <p:cNvSpPr txBox="1"/>
          <p:nvPr/>
        </p:nvSpPr>
        <p:spPr>
          <a:xfrm>
            <a:off x="7111586" y="1934303"/>
            <a:ext cx="1059742" cy="369328"/>
          </a:xfrm>
          <a:prstGeom prst="rect">
            <a:avLst/>
          </a:prstGeom>
          <a:noFill/>
        </p:spPr>
        <p:txBody>
          <a:bodyPr wrap="square" lIns="91435" tIns="45718" rIns="91435" bIns="45718" rtlCol="0">
            <a:spAutoFit/>
          </a:bodyPr>
          <a:lstStyle/>
          <a:p>
            <a:pPr algn="ctr"/>
            <a:r>
              <a:rPr lang="en-US" b="1" dirty="0">
                <a:solidFill>
                  <a:schemeClr val="bg2">
                    <a:lumMod val="75000"/>
                  </a:schemeClr>
                </a:solidFill>
              </a:rPr>
              <a:t>11%</a:t>
            </a:r>
          </a:p>
        </p:txBody>
      </p:sp>
      <p:sp>
        <p:nvSpPr>
          <p:cNvPr id="79" name="TextBox 78">
            <a:extLst>
              <a:ext uri="{FF2B5EF4-FFF2-40B4-BE49-F238E27FC236}">
                <a16:creationId xmlns:a16="http://schemas.microsoft.com/office/drawing/2014/main" id="{89B29BBE-3FBA-4C81-AB56-915026F0A1D1}"/>
              </a:ext>
            </a:extLst>
          </p:cNvPr>
          <p:cNvSpPr txBox="1"/>
          <p:nvPr/>
        </p:nvSpPr>
        <p:spPr>
          <a:xfrm>
            <a:off x="8822116" y="5999868"/>
            <a:ext cx="1059742" cy="369328"/>
          </a:xfrm>
          <a:prstGeom prst="rect">
            <a:avLst/>
          </a:prstGeom>
          <a:noFill/>
        </p:spPr>
        <p:txBody>
          <a:bodyPr wrap="square" lIns="91435" tIns="45718" rIns="91435" bIns="45718" rtlCol="0">
            <a:spAutoFit/>
          </a:bodyPr>
          <a:lstStyle/>
          <a:p>
            <a:pPr algn="ctr"/>
            <a:r>
              <a:rPr lang="en-US" b="1" dirty="0">
                <a:solidFill>
                  <a:schemeClr val="accent3">
                    <a:lumMod val="75000"/>
                  </a:schemeClr>
                </a:solidFill>
              </a:rPr>
              <a:t>30%</a:t>
            </a:r>
          </a:p>
        </p:txBody>
      </p:sp>
      <p:sp>
        <p:nvSpPr>
          <p:cNvPr id="80" name="TextBox 79">
            <a:extLst>
              <a:ext uri="{FF2B5EF4-FFF2-40B4-BE49-F238E27FC236}">
                <a16:creationId xmlns:a16="http://schemas.microsoft.com/office/drawing/2014/main" id="{4994898E-EBDB-4000-A363-9898FD875EB4}"/>
              </a:ext>
            </a:extLst>
          </p:cNvPr>
          <p:cNvSpPr txBox="1"/>
          <p:nvPr/>
        </p:nvSpPr>
        <p:spPr>
          <a:xfrm>
            <a:off x="7801906" y="1927659"/>
            <a:ext cx="1059742" cy="369328"/>
          </a:xfrm>
          <a:prstGeom prst="rect">
            <a:avLst/>
          </a:prstGeom>
          <a:noFill/>
        </p:spPr>
        <p:txBody>
          <a:bodyPr wrap="square" lIns="91435" tIns="45718" rIns="91435" bIns="45718" rtlCol="0">
            <a:spAutoFit/>
          </a:bodyPr>
          <a:lstStyle/>
          <a:p>
            <a:pPr algn="ctr"/>
            <a:r>
              <a:rPr lang="en-US" b="1" dirty="0">
                <a:solidFill>
                  <a:schemeClr val="accent6">
                    <a:lumMod val="75000"/>
                  </a:schemeClr>
                </a:solidFill>
              </a:rPr>
              <a:t>25%</a:t>
            </a:r>
          </a:p>
        </p:txBody>
      </p:sp>
      <p:sp>
        <p:nvSpPr>
          <p:cNvPr id="81" name="TextBox 80">
            <a:extLst>
              <a:ext uri="{FF2B5EF4-FFF2-40B4-BE49-F238E27FC236}">
                <a16:creationId xmlns:a16="http://schemas.microsoft.com/office/drawing/2014/main" id="{17F0E69D-4647-4DF0-8BA3-CB7DB4A1E363}"/>
              </a:ext>
            </a:extLst>
          </p:cNvPr>
          <p:cNvSpPr txBox="1"/>
          <p:nvPr/>
        </p:nvSpPr>
        <p:spPr>
          <a:xfrm>
            <a:off x="11297738" y="2095218"/>
            <a:ext cx="1059742" cy="369328"/>
          </a:xfrm>
          <a:prstGeom prst="rect">
            <a:avLst/>
          </a:prstGeom>
          <a:noFill/>
        </p:spPr>
        <p:txBody>
          <a:bodyPr wrap="square" lIns="91435" tIns="45718" rIns="91435" bIns="45718" rtlCol="0">
            <a:spAutoFit/>
          </a:bodyPr>
          <a:lstStyle/>
          <a:p>
            <a:pPr algn="ctr"/>
            <a:r>
              <a:rPr lang="en-US" b="1" dirty="0">
                <a:solidFill>
                  <a:schemeClr val="accent6">
                    <a:lumMod val="75000"/>
                  </a:schemeClr>
                </a:solidFill>
              </a:rPr>
              <a:t>25%</a:t>
            </a:r>
          </a:p>
        </p:txBody>
      </p:sp>
      <p:sp>
        <p:nvSpPr>
          <p:cNvPr id="90" name="TextBox 89">
            <a:extLst>
              <a:ext uri="{FF2B5EF4-FFF2-40B4-BE49-F238E27FC236}">
                <a16:creationId xmlns:a16="http://schemas.microsoft.com/office/drawing/2014/main" id="{93D766EE-3B2E-4C69-A443-BF5C245376E6}"/>
              </a:ext>
            </a:extLst>
          </p:cNvPr>
          <p:cNvSpPr txBox="1"/>
          <p:nvPr/>
        </p:nvSpPr>
        <p:spPr>
          <a:xfrm>
            <a:off x="11329090" y="3351947"/>
            <a:ext cx="1059742" cy="369328"/>
          </a:xfrm>
          <a:prstGeom prst="rect">
            <a:avLst/>
          </a:prstGeom>
          <a:noFill/>
        </p:spPr>
        <p:txBody>
          <a:bodyPr wrap="square" lIns="91435" tIns="45718" rIns="91435" bIns="45718" rtlCol="0">
            <a:spAutoFit/>
          </a:bodyPr>
          <a:lstStyle/>
          <a:p>
            <a:pPr algn="ctr"/>
            <a:r>
              <a:rPr lang="en-US" b="1" dirty="0">
                <a:solidFill>
                  <a:schemeClr val="accent2">
                    <a:lumMod val="75000"/>
                  </a:schemeClr>
                </a:solidFill>
              </a:rPr>
              <a:t>10%</a:t>
            </a:r>
          </a:p>
        </p:txBody>
      </p:sp>
      <p:sp>
        <p:nvSpPr>
          <p:cNvPr id="94" name="TextBox 93">
            <a:extLst>
              <a:ext uri="{FF2B5EF4-FFF2-40B4-BE49-F238E27FC236}">
                <a16:creationId xmlns:a16="http://schemas.microsoft.com/office/drawing/2014/main" id="{817FD11A-72CE-4AC9-A266-B9BF30D1AC8C}"/>
              </a:ext>
            </a:extLst>
          </p:cNvPr>
          <p:cNvSpPr txBox="1"/>
          <p:nvPr/>
        </p:nvSpPr>
        <p:spPr>
          <a:xfrm>
            <a:off x="11326840" y="4569186"/>
            <a:ext cx="1059742" cy="369328"/>
          </a:xfrm>
          <a:prstGeom prst="rect">
            <a:avLst/>
          </a:prstGeom>
          <a:noFill/>
        </p:spPr>
        <p:txBody>
          <a:bodyPr wrap="square" lIns="91435" tIns="45718" rIns="91435" bIns="45718" rtlCol="0">
            <a:spAutoFit/>
          </a:bodyPr>
          <a:lstStyle/>
          <a:p>
            <a:pPr algn="ctr"/>
            <a:r>
              <a:rPr lang="en-US" b="1" dirty="0">
                <a:solidFill>
                  <a:schemeClr val="accent2">
                    <a:lumMod val="75000"/>
                  </a:schemeClr>
                </a:solidFill>
              </a:rPr>
              <a:t>4%</a:t>
            </a:r>
          </a:p>
        </p:txBody>
      </p:sp>
      <p:sp>
        <p:nvSpPr>
          <p:cNvPr id="95" name="TextBox 94">
            <a:extLst>
              <a:ext uri="{FF2B5EF4-FFF2-40B4-BE49-F238E27FC236}">
                <a16:creationId xmlns:a16="http://schemas.microsoft.com/office/drawing/2014/main" id="{9C7B75C1-0EBD-4A83-8232-3AD2CDD8C0D7}"/>
              </a:ext>
            </a:extLst>
          </p:cNvPr>
          <p:cNvSpPr txBox="1"/>
          <p:nvPr/>
        </p:nvSpPr>
        <p:spPr>
          <a:xfrm>
            <a:off x="11320337" y="5066492"/>
            <a:ext cx="1059742" cy="369328"/>
          </a:xfrm>
          <a:prstGeom prst="rect">
            <a:avLst/>
          </a:prstGeom>
          <a:noFill/>
        </p:spPr>
        <p:txBody>
          <a:bodyPr wrap="square" lIns="91435" tIns="45718" rIns="91435" bIns="45718" rtlCol="0">
            <a:spAutoFit/>
          </a:bodyPr>
          <a:lstStyle/>
          <a:p>
            <a:pPr algn="ctr"/>
            <a:r>
              <a:rPr lang="en-US" b="1" dirty="0">
                <a:solidFill>
                  <a:schemeClr val="accent2">
                    <a:lumMod val="75000"/>
                  </a:schemeClr>
                </a:solidFill>
              </a:rPr>
              <a:t>10%</a:t>
            </a:r>
          </a:p>
        </p:txBody>
      </p:sp>
      <p:sp>
        <p:nvSpPr>
          <p:cNvPr id="97" name="TextBox 96">
            <a:extLst>
              <a:ext uri="{FF2B5EF4-FFF2-40B4-BE49-F238E27FC236}">
                <a16:creationId xmlns:a16="http://schemas.microsoft.com/office/drawing/2014/main" id="{5C13E720-25A6-4C8A-97F4-7D8229784672}"/>
              </a:ext>
            </a:extLst>
          </p:cNvPr>
          <p:cNvSpPr txBox="1"/>
          <p:nvPr/>
        </p:nvSpPr>
        <p:spPr>
          <a:xfrm>
            <a:off x="11305755" y="6104659"/>
            <a:ext cx="1059742" cy="369328"/>
          </a:xfrm>
          <a:prstGeom prst="rect">
            <a:avLst/>
          </a:prstGeom>
          <a:noFill/>
        </p:spPr>
        <p:txBody>
          <a:bodyPr wrap="square" lIns="91435" tIns="45718" rIns="91435" bIns="45718" rtlCol="0">
            <a:spAutoFit/>
          </a:bodyPr>
          <a:lstStyle/>
          <a:p>
            <a:pPr algn="ctr"/>
            <a:r>
              <a:rPr lang="en-US" b="1" dirty="0">
                <a:solidFill>
                  <a:schemeClr val="accent2">
                    <a:lumMod val="75000"/>
                  </a:schemeClr>
                </a:solidFill>
              </a:rPr>
              <a:t>10%</a:t>
            </a:r>
          </a:p>
        </p:txBody>
      </p:sp>
      <p:sp>
        <p:nvSpPr>
          <p:cNvPr id="105" name="TextBox 104">
            <a:extLst>
              <a:ext uri="{FF2B5EF4-FFF2-40B4-BE49-F238E27FC236}">
                <a16:creationId xmlns:a16="http://schemas.microsoft.com/office/drawing/2014/main" id="{701B4438-F1F7-43D9-94C4-373158E808D5}"/>
              </a:ext>
            </a:extLst>
          </p:cNvPr>
          <p:cNvSpPr txBox="1"/>
          <p:nvPr/>
        </p:nvSpPr>
        <p:spPr>
          <a:xfrm>
            <a:off x="10535550" y="1745004"/>
            <a:ext cx="1059742" cy="369328"/>
          </a:xfrm>
          <a:prstGeom prst="rect">
            <a:avLst/>
          </a:prstGeom>
          <a:noFill/>
        </p:spPr>
        <p:txBody>
          <a:bodyPr wrap="square" lIns="91435" tIns="45718" rIns="91435" bIns="45718" rtlCol="0">
            <a:spAutoFit/>
          </a:bodyPr>
          <a:lstStyle/>
          <a:p>
            <a:pPr algn="ctr"/>
            <a:r>
              <a:rPr lang="en-US" b="1" dirty="0">
                <a:solidFill>
                  <a:schemeClr val="accent2">
                    <a:lumMod val="75000"/>
                  </a:schemeClr>
                </a:solidFill>
              </a:rPr>
              <a:t>34%</a:t>
            </a:r>
          </a:p>
        </p:txBody>
      </p:sp>
      <p:sp>
        <p:nvSpPr>
          <p:cNvPr id="55" name="Oval 54">
            <a:extLst>
              <a:ext uri="{FF2B5EF4-FFF2-40B4-BE49-F238E27FC236}">
                <a16:creationId xmlns:a16="http://schemas.microsoft.com/office/drawing/2014/main" id="{C15C11B3-87AB-446C-A6ED-9CB2A6DB4248}"/>
              </a:ext>
            </a:extLst>
          </p:cNvPr>
          <p:cNvSpPr/>
          <p:nvPr/>
        </p:nvSpPr>
        <p:spPr>
          <a:xfrm>
            <a:off x="10860019" y="2421100"/>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61" name="Oval 60">
            <a:extLst>
              <a:ext uri="{FF2B5EF4-FFF2-40B4-BE49-F238E27FC236}">
                <a16:creationId xmlns:a16="http://schemas.microsoft.com/office/drawing/2014/main" id="{701910BB-33BC-42F7-BB8C-ADF934358C65}"/>
              </a:ext>
            </a:extLst>
          </p:cNvPr>
          <p:cNvSpPr/>
          <p:nvPr/>
        </p:nvSpPr>
        <p:spPr>
          <a:xfrm>
            <a:off x="7776678" y="1334450"/>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C</a:t>
            </a:r>
          </a:p>
        </p:txBody>
      </p:sp>
      <p:sp>
        <p:nvSpPr>
          <p:cNvPr id="51" name="Oval 50">
            <a:extLst>
              <a:ext uri="{FF2B5EF4-FFF2-40B4-BE49-F238E27FC236}">
                <a16:creationId xmlns:a16="http://schemas.microsoft.com/office/drawing/2014/main" id="{400706D2-479D-42ED-979B-F99465B1A3EB}"/>
              </a:ext>
            </a:extLst>
          </p:cNvPr>
          <p:cNvSpPr/>
          <p:nvPr/>
        </p:nvSpPr>
        <p:spPr>
          <a:xfrm>
            <a:off x="9159875" y="3079687"/>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83" name="Oval 82">
            <a:extLst>
              <a:ext uri="{FF2B5EF4-FFF2-40B4-BE49-F238E27FC236}">
                <a16:creationId xmlns:a16="http://schemas.microsoft.com/office/drawing/2014/main" id="{ED93BD94-CF09-4664-8060-49AACACBF8E5}"/>
              </a:ext>
            </a:extLst>
          </p:cNvPr>
          <p:cNvSpPr/>
          <p:nvPr/>
        </p:nvSpPr>
        <p:spPr>
          <a:xfrm>
            <a:off x="9141112" y="1905287"/>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84" name="Oval 83">
            <a:extLst>
              <a:ext uri="{FF2B5EF4-FFF2-40B4-BE49-F238E27FC236}">
                <a16:creationId xmlns:a16="http://schemas.microsoft.com/office/drawing/2014/main" id="{7E8E7FF1-1FA4-49DE-BB93-51DFFF6EBB6F}"/>
              </a:ext>
            </a:extLst>
          </p:cNvPr>
          <p:cNvSpPr/>
          <p:nvPr/>
        </p:nvSpPr>
        <p:spPr>
          <a:xfrm>
            <a:off x="9148498" y="2491054"/>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103" name="Oval 102">
            <a:extLst>
              <a:ext uri="{FF2B5EF4-FFF2-40B4-BE49-F238E27FC236}">
                <a16:creationId xmlns:a16="http://schemas.microsoft.com/office/drawing/2014/main" id="{A8F5B525-1CDF-4C99-A22D-D4B724C3CFCA}"/>
              </a:ext>
            </a:extLst>
          </p:cNvPr>
          <p:cNvSpPr/>
          <p:nvPr/>
        </p:nvSpPr>
        <p:spPr>
          <a:xfrm>
            <a:off x="9175936" y="3634990"/>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B</a:t>
            </a:r>
          </a:p>
        </p:txBody>
      </p:sp>
      <p:sp>
        <p:nvSpPr>
          <p:cNvPr id="53" name="Oval 52">
            <a:extLst>
              <a:ext uri="{FF2B5EF4-FFF2-40B4-BE49-F238E27FC236}">
                <a16:creationId xmlns:a16="http://schemas.microsoft.com/office/drawing/2014/main" id="{71A04855-9DBE-4C61-8F03-59093718EC1F}"/>
              </a:ext>
            </a:extLst>
          </p:cNvPr>
          <p:cNvSpPr/>
          <p:nvPr/>
        </p:nvSpPr>
        <p:spPr>
          <a:xfrm>
            <a:off x="9175936" y="4237887"/>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D</a:t>
            </a:r>
          </a:p>
        </p:txBody>
      </p:sp>
      <p:sp>
        <p:nvSpPr>
          <p:cNvPr id="56" name="Oval 55">
            <a:extLst>
              <a:ext uri="{FF2B5EF4-FFF2-40B4-BE49-F238E27FC236}">
                <a16:creationId xmlns:a16="http://schemas.microsoft.com/office/drawing/2014/main" id="{01DB1356-84F6-47C7-8F4D-95CEFAC48C5D}"/>
              </a:ext>
            </a:extLst>
          </p:cNvPr>
          <p:cNvSpPr/>
          <p:nvPr/>
        </p:nvSpPr>
        <p:spPr>
          <a:xfrm>
            <a:off x="10866840" y="4224189"/>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D</a:t>
            </a:r>
          </a:p>
        </p:txBody>
      </p:sp>
      <p:sp>
        <p:nvSpPr>
          <p:cNvPr id="89" name="Oval 88">
            <a:extLst>
              <a:ext uri="{FF2B5EF4-FFF2-40B4-BE49-F238E27FC236}">
                <a16:creationId xmlns:a16="http://schemas.microsoft.com/office/drawing/2014/main" id="{60555FDA-3BAE-41DE-B421-FF4D2260B456}"/>
              </a:ext>
            </a:extLst>
          </p:cNvPr>
          <p:cNvSpPr/>
          <p:nvPr/>
        </p:nvSpPr>
        <p:spPr>
          <a:xfrm>
            <a:off x="7783807" y="4288131"/>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C</a:t>
            </a:r>
          </a:p>
        </p:txBody>
      </p:sp>
      <p:sp>
        <p:nvSpPr>
          <p:cNvPr id="91" name="Oval 90">
            <a:extLst>
              <a:ext uri="{FF2B5EF4-FFF2-40B4-BE49-F238E27FC236}">
                <a16:creationId xmlns:a16="http://schemas.microsoft.com/office/drawing/2014/main" id="{270471AD-58A9-40B7-A37D-4F7C3657C5DC}"/>
              </a:ext>
            </a:extLst>
          </p:cNvPr>
          <p:cNvSpPr/>
          <p:nvPr/>
        </p:nvSpPr>
        <p:spPr>
          <a:xfrm>
            <a:off x="7764958" y="3089871"/>
            <a:ext cx="372383" cy="37238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b="1" dirty="0"/>
              <a:t>A</a:t>
            </a:r>
          </a:p>
        </p:txBody>
      </p:sp>
      <p:sp>
        <p:nvSpPr>
          <p:cNvPr id="52" name="TextBox 51">
            <a:extLst>
              <a:ext uri="{FF2B5EF4-FFF2-40B4-BE49-F238E27FC236}">
                <a16:creationId xmlns:a16="http://schemas.microsoft.com/office/drawing/2014/main" id="{6E448515-92DC-4904-88F0-EFB5204AB601}"/>
              </a:ext>
            </a:extLst>
          </p:cNvPr>
          <p:cNvSpPr txBox="1"/>
          <p:nvPr/>
        </p:nvSpPr>
        <p:spPr>
          <a:xfrm>
            <a:off x="7070690" y="2488085"/>
            <a:ext cx="942174" cy="400105"/>
          </a:xfrm>
          <a:prstGeom prst="rect">
            <a:avLst/>
          </a:prstGeom>
          <a:noFill/>
        </p:spPr>
        <p:txBody>
          <a:bodyPr wrap="square" lIns="91435" tIns="45718" rIns="91435" bIns="45718" rtlCol="0">
            <a:spAutoFit/>
          </a:bodyPr>
          <a:lstStyle/>
          <a:p>
            <a:pPr algn="ctr"/>
            <a:r>
              <a:rPr lang="en-US" sz="1000" b="1" dirty="0"/>
              <a:t>DOUGLASS</a:t>
            </a:r>
          </a:p>
          <a:p>
            <a:pPr algn="ctr"/>
            <a:r>
              <a:rPr lang="en-US" sz="1000" b="1" dirty="0"/>
              <a:t>STREET</a:t>
            </a:r>
          </a:p>
        </p:txBody>
      </p:sp>
      <p:sp>
        <p:nvSpPr>
          <p:cNvPr id="58" name="TextBox 57">
            <a:extLst>
              <a:ext uri="{FF2B5EF4-FFF2-40B4-BE49-F238E27FC236}">
                <a16:creationId xmlns:a16="http://schemas.microsoft.com/office/drawing/2014/main" id="{B5A6160A-2273-4E21-86C2-3BCC56587810}"/>
              </a:ext>
            </a:extLst>
          </p:cNvPr>
          <p:cNvSpPr txBox="1"/>
          <p:nvPr/>
        </p:nvSpPr>
        <p:spPr>
          <a:xfrm>
            <a:off x="7186832" y="3726764"/>
            <a:ext cx="826032" cy="400105"/>
          </a:xfrm>
          <a:prstGeom prst="rect">
            <a:avLst/>
          </a:prstGeom>
          <a:noFill/>
        </p:spPr>
        <p:txBody>
          <a:bodyPr wrap="square" lIns="91435" tIns="45718" rIns="91435" bIns="45718" rtlCol="0">
            <a:spAutoFit/>
          </a:bodyPr>
          <a:lstStyle/>
          <a:p>
            <a:pPr algn="ctr"/>
            <a:r>
              <a:rPr lang="en-US" sz="1000" b="1" dirty="0"/>
              <a:t>SACKETT</a:t>
            </a:r>
          </a:p>
          <a:p>
            <a:pPr algn="ctr"/>
            <a:r>
              <a:rPr lang="en-US" sz="1000" b="1" dirty="0"/>
              <a:t>STREET</a:t>
            </a:r>
          </a:p>
        </p:txBody>
      </p:sp>
      <p:sp>
        <p:nvSpPr>
          <p:cNvPr id="71" name="TextBox 70">
            <a:extLst>
              <a:ext uri="{FF2B5EF4-FFF2-40B4-BE49-F238E27FC236}">
                <a16:creationId xmlns:a16="http://schemas.microsoft.com/office/drawing/2014/main" id="{A40EF819-93B5-42ED-900C-06508E3944A0}"/>
              </a:ext>
            </a:extLst>
          </p:cNvPr>
          <p:cNvSpPr txBox="1"/>
          <p:nvPr/>
        </p:nvSpPr>
        <p:spPr>
          <a:xfrm>
            <a:off x="7083251" y="4287820"/>
            <a:ext cx="826032" cy="400105"/>
          </a:xfrm>
          <a:prstGeom prst="rect">
            <a:avLst/>
          </a:prstGeom>
          <a:noFill/>
        </p:spPr>
        <p:txBody>
          <a:bodyPr wrap="square" lIns="91435" tIns="45718" rIns="91435" bIns="45718" rtlCol="0">
            <a:spAutoFit/>
          </a:bodyPr>
          <a:lstStyle/>
          <a:p>
            <a:pPr algn="ctr"/>
            <a:r>
              <a:rPr lang="en-US" sz="1000" b="1" dirty="0"/>
              <a:t>UNION</a:t>
            </a:r>
          </a:p>
          <a:p>
            <a:pPr algn="ctr"/>
            <a:r>
              <a:rPr lang="en-US" sz="1000" b="1" dirty="0"/>
              <a:t>STREET</a:t>
            </a:r>
          </a:p>
        </p:txBody>
      </p:sp>
      <p:sp>
        <p:nvSpPr>
          <p:cNvPr id="82" name="TextBox 81">
            <a:extLst>
              <a:ext uri="{FF2B5EF4-FFF2-40B4-BE49-F238E27FC236}">
                <a16:creationId xmlns:a16="http://schemas.microsoft.com/office/drawing/2014/main" id="{C690EED6-D21C-465D-BB74-8DDE24275EBC}"/>
              </a:ext>
            </a:extLst>
          </p:cNvPr>
          <p:cNvSpPr txBox="1"/>
          <p:nvPr/>
        </p:nvSpPr>
        <p:spPr>
          <a:xfrm>
            <a:off x="7520346" y="962496"/>
            <a:ext cx="826032" cy="400105"/>
          </a:xfrm>
          <a:prstGeom prst="rect">
            <a:avLst/>
          </a:prstGeom>
          <a:noFill/>
        </p:spPr>
        <p:txBody>
          <a:bodyPr wrap="square" lIns="91435" tIns="45718" rIns="91435" bIns="45718" rtlCol="0">
            <a:spAutoFit/>
          </a:bodyPr>
          <a:lstStyle/>
          <a:p>
            <a:pPr algn="ctr"/>
            <a:r>
              <a:rPr lang="en-US" sz="1000" b="1" dirty="0"/>
              <a:t>NEVINS</a:t>
            </a:r>
          </a:p>
          <a:p>
            <a:pPr algn="ctr"/>
            <a:r>
              <a:rPr lang="en-US" sz="1000" b="1" dirty="0"/>
              <a:t>STREET</a:t>
            </a:r>
          </a:p>
        </p:txBody>
      </p:sp>
      <p:sp>
        <p:nvSpPr>
          <p:cNvPr id="85" name="TextBox 84">
            <a:extLst>
              <a:ext uri="{FF2B5EF4-FFF2-40B4-BE49-F238E27FC236}">
                <a16:creationId xmlns:a16="http://schemas.microsoft.com/office/drawing/2014/main" id="{95C0F6BD-8211-484D-B54E-884DEC6FD9AC}"/>
              </a:ext>
            </a:extLst>
          </p:cNvPr>
          <p:cNvSpPr txBox="1"/>
          <p:nvPr/>
        </p:nvSpPr>
        <p:spPr>
          <a:xfrm>
            <a:off x="8885674" y="964841"/>
            <a:ext cx="826032" cy="400105"/>
          </a:xfrm>
          <a:prstGeom prst="rect">
            <a:avLst/>
          </a:prstGeom>
          <a:noFill/>
        </p:spPr>
        <p:txBody>
          <a:bodyPr wrap="square" lIns="91435" tIns="45718" rIns="91435" bIns="45718" rtlCol="0">
            <a:spAutoFit/>
          </a:bodyPr>
          <a:lstStyle/>
          <a:p>
            <a:pPr algn="ctr"/>
            <a:r>
              <a:rPr lang="en-US" sz="1000" b="1" dirty="0" err="1"/>
              <a:t>3RD</a:t>
            </a:r>
            <a:endParaRPr lang="en-US" sz="1000" b="1" dirty="0"/>
          </a:p>
          <a:p>
            <a:pPr algn="ctr"/>
            <a:r>
              <a:rPr lang="en-US" sz="1000" b="1" dirty="0"/>
              <a:t>AVE</a:t>
            </a:r>
          </a:p>
        </p:txBody>
      </p:sp>
      <p:sp>
        <p:nvSpPr>
          <p:cNvPr id="86" name="TextBox 85">
            <a:extLst>
              <a:ext uri="{FF2B5EF4-FFF2-40B4-BE49-F238E27FC236}">
                <a16:creationId xmlns:a16="http://schemas.microsoft.com/office/drawing/2014/main" id="{386E9100-B421-454D-BCD1-AB7EBE7C645D}"/>
              </a:ext>
            </a:extLst>
          </p:cNvPr>
          <p:cNvSpPr txBox="1"/>
          <p:nvPr/>
        </p:nvSpPr>
        <p:spPr>
          <a:xfrm>
            <a:off x="10574881" y="965399"/>
            <a:ext cx="826032" cy="400105"/>
          </a:xfrm>
          <a:prstGeom prst="rect">
            <a:avLst/>
          </a:prstGeom>
          <a:noFill/>
        </p:spPr>
        <p:txBody>
          <a:bodyPr wrap="square" lIns="91435" tIns="45718" rIns="91435" bIns="45718" rtlCol="0">
            <a:spAutoFit/>
          </a:bodyPr>
          <a:lstStyle/>
          <a:p>
            <a:pPr algn="ctr"/>
            <a:r>
              <a:rPr lang="en-US" sz="1000" b="1" dirty="0" err="1"/>
              <a:t>4TH</a:t>
            </a:r>
            <a:endParaRPr lang="en-US" sz="1000" b="1" dirty="0"/>
          </a:p>
          <a:p>
            <a:pPr algn="ctr"/>
            <a:r>
              <a:rPr lang="en-US" sz="1000" b="1" dirty="0"/>
              <a:t>AVE</a:t>
            </a:r>
          </a:p>
        </p:txBody>
      </p:sp>
      <p:grpSp>
        <p:nvGrpSpPr>
          <p:cNvPr id="87" name="Group 86">
            <a:extLst>
              <a:ext uri="{FF2B5EF4-FFF2-40B4-BE49-F238E27FC236}">
                <a16:creationId xmlns:a16="http://schemas.microsoft.com/office/drawing/2014/main" id="{4FB15FBC-79AA-450F-A345-FE5B15753EF3}"/>
              </a:ext>
            </a:extLst>
          </p:cNvPr>
          <p:cNvGrpSpPr/>
          <p:nvPr/>
        </p:nvGrpSpPr>
        <p:grpSpPr>
          <a:xfrm>
            <a:off x="6895414" y="-3565"/>
            <a:ext cx="2942305" cy="906951"/>
            <a:chOff x="6895414" y="-3565"/>
            <a:chExt cx="2942305" cy="906951"/>
          </a:xfrm>
        </p:grpSpPr>
        <p:sp>
          <p:nvSpPr>
            <p:cNvPr id="88" name="Rectangle 87">
              <a:extLst>
                <a:ext uri="{FF2B5EF4-FFF2-40B4-BE49-F238E27FC236}">
                  <a16:creationId xmlns:a16="http://schemas.microsoft.com/office/drawing/2014/main" id="{8EE6FF30-601C-4504-B7FF-A0E8BB2C8981}"/>
                </a:ext>
              </a:extLst>
            </p:cNvPr>
            <p:cNvSpPr/>
            <p:nvPr/>
          </p:nvSpPr>
          <p:spPr>
            <a:xfrm>
              <a:off x="6895414" y="-3565"/>
              <a:ext cx="2932373" cy="906951"/>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F40F74B7-F66B-436F-9158-DC930D2D2790}"/>
                </a:ext>
              </a:extLst>
            </p:cNvPr>
            <p:cNvSpPr/>
            <p:nvPr/>
          </p:nvSpPr>
          <p:spPr>
            <a:xfrm>
              <a:off x="7070615" y="80801"/>
              <a:ext cx="182880" cy="1828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rtlCol="0" anchor="ctr"/>
            <a:lstStyle/>
            <a:p>
              <a:pPr algn="ctr"/>
              <a:r>
                <a:rPr lang="en-US" sz="1000" b="1" dirty="0"/>
                <a:t>D</a:t>
              </a:r>
            </a:p>
          </p:txBody>
        </p:sp>
        <p:cxnSp>
          <p:nvCxnSpPr>
            <p:cNvPr id="93" name="Straight Arrow Connector 92">
              <a:extLst>
                <a:ext uri="{FF2B5EF4-FFF2-40B4-BE49-F238E27FC236}">
                  <a16:creationId xmlns:a16="http://schemas.microsoft.com/office/drawing/2014/main" id="{9D4F7107-FB2E-46AC-B2C3-95D18EDE96B9}"/>
                </a:ext>
              </a:extLst>
            </p:cNvPr>
            <p:cNvCxnSpPr>
              <a:cxnSpLocks/>
            </p:cNvCxnSpPr>
            <p:nvPr/>
          </p:nvCxnSpPr>
          <p:spPr>
            <a:xfrm>
              <a:off x="7063366" y="467562"/>
              <a:ext cx="254424" cy="0"/>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7B81F2B2-8000-4AA9-BE16-F3069F36337D}"/>
                </a:ext>
              </a:extLst>
            </p:cNvPr>
            <p:cNvSpPr txBox="1"/>
            <p:nvPr/>
          </p:nvSpPr>
          <p:spPr>
            <a:xfrm>
              <a:off x="7094820" y="263681"/>
              <a:ext cx="134470" cy="246217"/>
            </a:xfrm>
            <a:prstGeom prst="rect">
              <a:avLst/>
            </a:prstGeom>
            <a:noFill/>
          </p:spPr>
          <p:txBody>
            <a:bodyPr wrap="square" lIns="91435" tIns="45718" rIns="91435" bIns="45718" rtlCol="0">
              <a:spAutoFit/>
            </a:bodyPr>
            <a:lstStyle/>
            <a:p>
              <a:pPr algn="ctr"/>
              <a:r>
                <a:rPr lang="en-US" sz="1000" b="1" dirty="0">
                  <a:solidFill>
                    <a:schemeClr val="accent5"/>
                  </a:solidFill>
                </a:rPr>
                <a:t>E</a:t>
              </a:r>
            </a:p>
          </p:txBody>
        </p:sp>
        <p:sp>
          <p:nvSpPr>
            <p:cNvPr id="109" name="TextBox 108">
              <a:extLst>
                <a:ext uri="{FF2B5EF4-FFF2-40B4-BE49-F238E27FC236}">
                  <a16:creationId xmlns:a16="http://schemas.microsoft.com/office/drawing/2014/main" id="{C46B7B98-E946-4F77-9605-981954396DFE}"/>
                </a:ext>
              </a:extLst>
            </p:cNvPr>
            <p:cNvSpPr txBox="1"/>
            <p:nvPr/>
          </p:nvSpPr>
          <p:spPr>
            <a:xfrm>
              <a:off x="7320828" y="49132"/>
              <a:ext cx="197985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Intersection Level of Service</a:t>
              </a:r>
            </a:p>
          </p:txBody>
        </p:sp>
        <p:sp>
          <p:nvSpPr>
            <p:cNvPr id="110" name="TextBox 109">
              <a:extLst>
                <a:ext uri="{FF2B5EF4-FFF2-40B4-BE49-F238E27FC236}">
                  <a16:creationId xmlns:a16="http://schemas.microsoft.com/office/drawing/2014/main" id="{FD679642-8417-4B3B-8E11-F5DCB903C1DF}"/>
                </a:ext>
              </a:extLst>
            </p:cNvPr>
            <p:cNvSpPr txBox="1"/>
            <p:nvPr/>
          </p:nvSpPr>
          <p:spPr>
            <a:xfrm>
              <a:off x="7320828" y="311744"/>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Congested Approach Level of Service</a:t>
              </a:r>
            </a:p>
          </p:txBody>
        </p:sp>
        <p:sp>
          <p:nvSpPr>
            <p:cNvPr id="111" name="TextBox 110">
              <a:extLst>
                <a:ext uri="{FF2B5EF4-FFF2-40B4-BE49-F238E27FC236}">
                  <a16:creationId xmlns:a16="http://schemas.microsoft.com/office/drawing/2014/main" id="{0F322950-D6C2-409D-8EEC-BB450F228C3A}"/>
                </a:ext>
              </a:extLst>
            </p:cNvPr>
            <p:cNvSpPr txBox="1"/>
            <p:nvPr/>
          </p:nvSpPr>
          <p:spPr>
            <a:xfrm>
              <a:off x="7320828" y="588457"/>
              <a:ext cx="2516891" cy="246217"/>
            </a:xfrm>
            <a:prstGeom prst="rect">
              <a:avLst/>
            </a:prstGeom>
            <a:noFill/>
          </p:spPr>
          <p:txBody>
            <a:bodyPr wrap="square" lIns="91435" tIns="45718" rIns="91435" bIns="45718" rtlCol="0">
              <a:spAutoFit/>
            </a:bodyPr>
            <a:lstStyle/>
            <a:p>
              <a:r>
                <a:rPr lang="en-US" sz="1000" b="1" dirty="0">
                  <a:latin typeface="Century Gothic" panose="020B0502020202020204" pitchFamily="34" charset="0"/>
                </a:rPr>
                <a:t>Assumed Future Traffic Flow</a:t>
              </a:r>
            </a:p>
          </p:txBody>
        </p:sp>
        <p:cxnSp>
          <p:nvCxnSpPr>
            <p:cNvPr id="112" name="Straight Connector 111">
              <a:extLst>
                <a:ext uri="{FF2B5EF4-FFF2-40B4-BE49-F238E27FC236}">
                  <a16:creationId xmlns:a16="http://schemas.microsoft.com/office/drawing/2014/main" id="{E1CACA81-7774-485A-BC0F-B220032E4E98}"/>
                </a:ext>
              </a:extLst>
            </p:cNvPr>
            <p:cNvCxnSpPr>
              <a:cxnSpLocks/>
            </p:cNvCxnSpPr>
            <p:nvPr/>
          </p:nvCxnSpPr>
          <p:spPr>
            <a:xfrm>
              <a:off x="7070615" y="711565"/>
              <a:ext cx="244585" cy="0"/>
            </a:xfrm>
            <a:prstGeom prst="line">
              <a:avLst/>
            </a:prstGeom>
            <a:ln w="38100">
              <a:solidFill>
                <a:schemeClr val="bg2">
                  <a:lumMod val="75000"/>
                </a:schemeClr>
              </a:solidFill>
              <a:headEnd type="none" w="med" len="med"/>
              <a:tailEnd type="triangle" w="lg" len="sm"/>
            </a:ln>
          </p:spPr>
          <p:style>
            <a:lnRef idx="1">
              <a:schemeClr val="accent1"/>
            </a:lnRef>
            <a:fillRef idx="0">
              <a:schemeClr val="accent1"/>
            </a:fillRef>
            <a:effectRef idx="0">
              <a:schemeClr val="accent1"/>
            </a:effectRef>
            <a:fontRef idx="minor">
              <a:schemeClr val="tx1"/>
            </a:fontRef>
          </p:style>
        </p:cxnSp>
      </p:grpSp>
      <p:sp>
        <p:nvSpPr>
          <p:cNvPr id="114" name="TextBox 113">
            <a:extLst>
              <a:ext uri="{FF2B5EF4-FFF2-40B4-BE49-F238E27FC236}">
                <a16:creationId xmlns:a16="http://schemas.microsoft.com/office/drawing/2014/main" id="{A9EACFE1-1F14-4430-AB2F-D312543CE130}"/>
              </a:ext>
            </a:extLst>
          </p:cNvPr>
          <p:cNvSpPr txBox="1"/>
          <p:nvPr/>
        </p:nvSpPr>
        <p:spPr>
          <a:xfrm>
            <a:off x="9730332" y="6305291"/>
            <a:ext cx="826032" cy="400105"/>
          </a:xfrm>
          <a:prstGeom prst="rect">
            <a:avLst/>
          </a:prstGeom>
          <a:noFill/>
        </p:spPr>
        <p:txBody>
          <a:bodyPr wrap="square" lIns="91435" tIns="45718" rIns="91435" bIns="45718" rtlCol="0">
            <a:spAutoFit/>
          </a:bodyPr>
          <a:lstStyle/>
          <a:p>
            <a:pPr algn="ctr"/>
            <a:r>
              <a:rPr lang="en-US" sz="1000" b="1" dirty="0" err="1"/>
              <a:t>1ST</a:t>
            </a:r>
            <a:endParaRPr lang="en-US" sz="1000" b="1" dirty="0"/>
          </a:p>
          <a:p>
            <a:pPr algn="ctr"/>
            <a:r>
              <a:rPr lang="en-US" sz="1000" b="1" dirty="0"/>
              <a:t>STREET</a:t>
            </a:r>
          </a:p>
        </p:txBody>
      </p:sp>
    </p:spTree>
    <p:extLst>
      <p:ext uri="{BB962C8B-B14F-4D97-AF65-F5344CB8AC3E}">
        <p14:creationId xmlns:p14="http://schemas.microsoft.com/office/powerpoint/2010/main" val="847549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93BA4A-0673-4C78-9EAB-97E36C6F5F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200" y="4119563"/>
            <a:ext cx="5134106" cy="2281237"/>
          </a:xfrm>
          <a:prstGeom prst="rect">
            <a:avLst/>
          </a:prstGeom>
        </p:spPr>
      </p:pic>
      <p:sp>
        <p:nvSpPr>
          <p:cNvPr id="2" name="Title 1"/>
          <p:cNvSpPr>
            <a:spLocks noGrp="1"/>
          </p:cNvSpPr>
          <p:nvPr>
            <p:ph type="ctrTitle"/>
          </p:nvPr>
        </p:nvSpPr>
        <p:spPr/>
        <p:txBody>
          <a:bodyPr/>
          <a:lstStyle/>
          <a:p>
            <a:r>
              <a:rPr lang="en-US" dirty="0"/>
              <a:t>Conclusion</a:t>
            </a:r>
          </a:p>
        </p:txBody>
      </p:sp>
      <p:sp>
        <p:nvSpPr>
          <p:cNvPr id="4" name="Text Placeholder 3"/>
          <p:cNvSpPr>
            <a:spLocks noGrp="1"/>
          </p:cNvSpPr>
          <p:nvPr>
            <p:ph type="body" sz="quarter" idx="14"/>
          </p:nvPr>
        </p:nvSpPr>
        <p:spPr/>
        <p:txBody>
          <a:bodyPr/>
          <a:lstStyle/>
          <a:p>
            <a:r>
              <a:rPr lang="en-US" dirty="0"/>
              <a:t>Play Streets: </a:t>
            </a:r>
            <a:r>
              <a:rPr lang="en-US" dirty="0">
                <a:hlinkClick r:id="rId3"/>
              </a:rPr>
              <a:t>https://</a:t>
            </a:r>
            <a:r>
              <a:rPr lang="en-US" dirty="0" err="1">
                <a:hlinkClick r:id="rId3"/>
              </a:rPr>
              <a:t>www1.nyc.gov</a:t>
            </a:r>
            <a:r>
              <a:rPr lang="en-US" dirty="0">
                <a:hlinkClick r:id="rId3"/>
              </a:rPr>
              <a:t>/site/</a:t>
            </a:r>
            <a:r>
              <a:rPr lang="en-US" dirty="0" err="1">
                <a:hlinkClick r:id="rId3"/>
              </a:rPr>
              <a:t>doh</a:t>
            </a:r>
            <a:r>
              <a:rPr lang="en-US" dirty="0">
                <a:hlinkClick r:id="rId3"/>
              </a:rPr>
              <a:t>/health/health-topics/play-</a:t>
            </a:r>
            <a:r>
              <a:rPr lang="en-US" dirty="0" err="1">
                <a:hlinkClick r:id="rId3"/>
              </a:rPr>
              <a:t>streets.page</a:t>
            </a:r>
            <a:endParaRPr lang="en-US" dirty="0"/>
          </a:p>
        </p:txBody>
      </p:sp>
      <p:sp>
        <p:nvSpPr>
          <p:cNvPr id="6" name="Slide Number Placeholder 5"/>
          <p:cNvSpPr>
            <a:spLocks noGrp="1"/>
          </p:cNvSpPr>
          <p:nvPr>
            <p:ph type="sldNum" sz="quarter" idx="4"/>
          </p:nvPr>
        </p:nvSpPr>
        <p:spPr/>
        <p:txBody>
          <a:bodyPr/>
          <a:lstStyle/>
          <a:p>
            <a:fld id="{623B5F94-9D18-4CD7-A9B2-82F39252AEEB}" type="slidenum">
              <a:rPr lang="en-US" smtClean="0"/>
              <a:pPr/>
              <a:t>9</a:t>
            </a:fld>
            <a:endParaRPr lang="en-US" dirty="0"/>
          </a:p>
        </p:txBody>
      </p:sp>
      <p:sp>
        <p:nvSpPr>
          <p:cNvPr id="7" name="Text Placeholder 7"/>
          <p:cNvSpPr>
            <a:spLocks noGrp="1"/>
          </p:cNvSpPr>
          <p:nvPr>
            <p:ph type="body" sz="quarter" idx="15"/>
          </p:nvPr>
        </p:nvSpPr>
        <p:spPr>
          <a:xfrm>
            <a:off x="152400" y="663770"/>
            <a:ext cx="6604096" cy="5737030"/>
          </a:xfrm>
        </p:spPr>
        <p:txBody>
          <a:bodyPr anchor="ctr">
            <a:noAutofit/>
          </a:bodyPr>
          <a:lstStyle/>
          <a:p>
            <a:r>
              <a:rPr lang="en-US" b="1" u="sng" dirty="0"/>
              <a:t>Weekday PM Peak</a:t>
            </a:r>
            <a:r>
              <a:rPr lang="en-US" b="1" dirty="0"/>
              <a:t> is the most critical time period.</a:t>
            </a:r>
          </a:p>
          <a:p>
            <a:pPr lvl="2"/>
            <a:r>
              <a:rPr lang="en-US" dirty="0"/>
              <a:t>There are lower traffic volumes on Nevins during Weekday AM Peak compared to Weekday PM Peak.</a:t>
            </a:r>
          </a:p>
          <a:p>
            <a:pPr lvl="2"/>
            <a:r>
              <a:rPr lang="en-US" dirty="0"/>
              <a:t>No Weekday Midday or Weekend data is available for DEP traffic counts, but in general there are lower traffic volumes during those two periods within the study area based on DCP traffic counts.</a:t>
            </a:r>
          </a:p>
          <a:p>
            <a:r>
              <a:rPr lang="en-US" b="1" u="sng" dirty="0"/>
              <a:t>3</a:t>
            </a:r>
            <a:r>
              <a:rPr lang="en-US" b="1" u="sng" baseline="30000" dirty="0"/>
              <a:t>rd</a:t>
            </a:r>
            <a:r>
              <a:rPr lang="en-US" b="1" u="sng" dirty="0"/>
              <a:t> Ave @ Douglass St</a:t>
            </a:r>
            <a:r>
              <a:rPr lang="en-US" b="1" dirty="0"/>
              <a:t> is the most affected intersection by the Nevins closure.</a:t>
            </a:r>
          </a:p>
          <a:p>
            <a:pPr lvl="2"/>
            <a:r>
              <a:rPr lang="en-US" dirty="0"/>
              <a:t>Needs improvements such as daylighting.</a:t>
            </a:r>
          </a:p>
          <a:p>
            <a:pPr lvl="2"/>
            <a:r>
              <a:rPr lang="en-US" dirty="0"/>
              <a:t>Some other intersections might also be affected, especially left turns on 4</a:t>
            </a:r>
            <a:r>
              <a:rPr lang="en-US" baseline="30000" dirty="0"/>
              <a:t>th</a:t>
            </a:r>
            <a:r>
              <a:rPr lang="en-US" dirty="0"/>
              <a:t> Ave, in addition to the intersections analyzed.</a:t>
            </a:r>
          </a:p>
          <a:p>
            <a:r>
              <a:rPr lang="en-US" b="1" dirty="0"/>
              <a:t>The Nevins closure is </a:t>
            </a:r>
            <a:r>
              <a:rPr lang="en-US" b="1" u="sng" dirty="0"/>
              <a:t>generally feasible</a:t>
            </a:r>
            <a:r>
              <a:rPr lang="en-US" b="1" dirty="0"/>
              <a:t>, but the benefit gained for pedestrian may not necessarily beat the impact on traffic.</a:t>
            </a:r>
          </a:p>
          <a:p>
            <a:pPr lvl="2"/>
            <a:r>
              <a:rPr lang="en-US" dirty="0"/>
              <a:t>Side streets around Thomas Greene Playground (especially Douglass St) may suffer from extra traffic, which will also affect the user experience of the park.</a:t>
            </a:r>
          </a:p>
          <a:p>
            <a:pPr lvl="2"/>
            <a:r>
              <a:rPr lang="en-US" dirty="0"/>
              <a:t>Alternatives like temporary closure on weekends, Play Streets, shared street, or other traffic calming options might be preferred.</a:t>
            </a:r>
          </a:p>
          <a:p>
            <a:pPr lvl="2"/>
            <a:r>
              <a:rPr lang="en-US" dirty="0"/>
              <a:t>Closure should happen after the reconstruction of the playground and the redevelopment of the waterfront site.</a:t>
            </a:r>
          </a:p>
        </p:txBody>
      </p:sp>
      <p:pic>
        <p:nvPicPr>
          <p:cNvPr id="3" name="Picture 2">
            <a:extLst>
              <a:ext uri="{FF2B5EF4-FFF2-40B4-BE49-F238E27FC236}">
                <a16:creationId xmlns:a16="http://schemas.microsoft.com/office/drawing/2014/main" id="{3F1E1924-104E-449F-96D0-604F97C9D5A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6934200" y="663770"/>
            <a:ext cx="5134106" cy="3208816"/>
          </a:xfrm>
          <a:prstGeom prst="rect">
            <a:avLst/>
          </a:prstGeom>
        </p:spPr>
      </p:pic>
      <p:sp>
        <p:nvSpPr>
          <p:cNvPr id="8" name="Rectangle 7">
            <a:extLst>
              <a:ext uri="{FF2B5EF4-FFF2-40B4-BE49-F238E27FC236}">
                <a16:creationId xmlns:a16="http://schemas.microsoft.com/office/drawing/2014/main" id="{FABACE3A-A260-4BC8-A11A-F17DC034913B}"/>
              </a:ext>
            </a:extLst>
          </p:cNvPr>
          <p:cNvSpPr/>
          <p:nvPr/>
        </p:nvSpPr>
        <p:spPr>
          <a:xfrm>
            <a:off x="6934200" y="3564809"/>
            <a:ext cx="3581400" cy="307777"/>
          </a:xfrm>
          <a:prstGeom prst="rect">
            <a:avLst/>
          </a:prstGeom>
          <a:noFill/>
        </p:spPr>
        <p:txBody>
          <a:bodyPr wrap="square" rtlCol="0">
            <a:spAutoFit/>
          </a:bodyPr>
          <a:lstStyle/>
          <a:p>
            <a:r>
              <a:rPr lang="en-US" sz="1400" b="1" dirty="0">
                <a:solidFill>
                  <a:schemeClr val="bg1"/>
                </a:solidFill>
                <a:latin typeface="Century Gothic" pitchFamily="34" charset="0"/>
              </a:rPr>
              <a:t>Harvest Home Play Streets</a:t>
            </a:r>
          </a:p>
        </p:txBody>
      </p:sp>
      <p:sp>
        <p:nvSpPr>
          <p:cNvPr id="12" name="Rectangle 11">
            <a:extLst>
              <a:ext uri="{FF2B5EF4-FFF2-40B4-BE49-F238E27FC236}">
                <a16:creationId xmlns:a16="http://schemas.microsoft.com/office/drawing/2014/main" id="{6E5B96E2-0A91-478B-BD5B-663FE1992F5E}"/>
              </a:ext>
            </a:extLst>
          </p:cNvPr>
          <p:cNvSpPr/>
          <p:nvPr/>
        </p:nvSpPr>
        <p:spPr>
          <a:xfrm>
            <a:off x="6934200" y="6090302"/>
            <a:ext cx="4953000" cy="307777"/>
          </a:xfrm>
          <a:prstGeom prst="rect">
            <a:avLst/>
          </a:prstGeom>
          <a:noFill/>
        </p:spPr>
        <p:txBody>
          <a:bodyPr wrap="square" rtlCol="0">
            <a:spAutoFit/>
          </a:bodyPr>
          <a:lstStyle/>
          <a:p>
            <a:r>
              <a:rPr lang="en-US" sz="1400" b="1" dirty="0">
                <a:solidFill>
                  <a:schemeClr val="bg1"/>
                </a:solidFill>
                <a:latin typeface="Century Gothic" pitchFamily="34" charset="0"/>
              </a:rPr>
              <a:t>School Play Streets</a:t>
            </a:r>
          </a:p>
        </p:txBody>
      </p:sp>
    </p:spTree>
    <p:extLst>
      <p:ext uri="{BB962C8B-B14F-4D97-AF65-F5344CB8AC3E}">
        <p14:creationId xmlns:p14="http://schemas.microsoft.com/office/powerpoint/2010/main" val="31078655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4173&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1&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5&quot;&gt;&lt;elem m_fUsage=&quot;7.14469714221855940000E+000&quot;&gt;&lt;m_msothmcolidx val=&quot;0&quot;/&gt;&lt;m_rgb r=&quot;C0&quot; g=&quot;50&quot; b=&quot;46&quot;/&gt;&lt;m_nBrightness val=&quot;0&quot;/&gt;&lt;/elem&gt;&lt;elem m_fUsage=&quot;1.64989952002909560000E+000&quot;&gt;&lt;m_msothmcolidx val=&quot;0&quot;/&gt;&lt;m_rgb r=&quot;FF&quot; g=&quot;C0&quot; b=&quot;00&quot;/&gt;&lt;m_nBrightness val=&quot;0&quot;/&gt;&lt;/elem&gt;&lt;elem m_fUsage=&quot;1.18005658274236520000E+000&quot;&gt;&lt;m_msothmcolidx val=&quot;0&quot;/&gt;&lt;m_rgb r=&quot;70&quot; g=&quot;AD&quot; b=&quot;47&quot;/&gt;&lt;m_nBrightness val=&quot;0&quot;/&gt;&lt;/elem&gt;&lt;elem m_fUsage=&quot;1.59849711762873640000E-002&quot;&gt;&lt;m_msothmcolidx val=&quot;0&quot;/&gt;&lt;m_rgb r=&quot;4F&quot; g=&quot;62&quot; b=&quot;28&quot;/&gt;&lt;m_nBrightness val=&quot;0&quot;/&gt;&lt;/elem&gt;&lt;elem m_fUsage=&quot;8.42132274670922760000E-003&quot;&gt;&lt;m_msothmcolidx val=&quot;0&quot;/&gt;&lt;m_rgb r=&quot;C0&quot; g=&quot;00&quot; b=&quot;00&quot;/&gt;&lt;m_nBrightness val=&quot;0&quot;/&gt;&lt;/elem&gt;&lt;/m_vecMRU&gt;&lt;/m_mruColor&gt;&lt;m_eweekdayFirstOfWeek val=&quot;1&quot;/&gt;&lt;m_eweekdayFirstOfWorkweek val=&quot;2&quot;/&gt;&lt;m_eweekdayFirstOfWeekend val=&quot;7&quot;/&gt;&lt;/CPresentation&gt;&lt;/root&gt;"/>
  <p:tag name="MEKKOFORMATS" val="&lt;MekkoFormats&gt;&lt;NumberFormat DecimalSeparator=&quot;.&quot; ThousandSeparator=&quot;,&quot; NegativeNumberFormat=&quot;1&quot; /&gt;&lt;Font&gt;&lt;Output_Font_Name Default=&quot;Verdana&quot; UsePPTTheme=&quot;True&quot; /&gt;&lt;/Font&gt;&lt;/MekkoFormats&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CP PPT Template (Letter)">
  <a:themeElements>
    <a:clrScheme name="DCP Color Palette">
      <a:dk1>
        <a:srgbClr val="000000"/>
      </a:dk1>
      <a:lt1>
        <a:sysClr val="window" lastClr="FFFFFF"/>
      </a:lt1>
      <a:dk2>
        <a:srgbClr val="EDA471"/>
      </a:dk2>
      <a:lt2>
        <a:srgbClr val="EB212F"/>
      </a:lt2>
      <a:accent1>
        <a:srgbClr val="13527B"/>
      </a:accent1>
      <a:accent2>
        <a:srgbClr val="00B0F0"/>
      </a:accent2>
      <a:accent3>
        <a:srgbClr val="92D050"/>
      </a:accent3>
      <a:accent4>
        <a:srgbClr val="FFC000"/>
      </a:accent4>
      <a:accent5>
        <a:srgbClr val="DB691B"/>
      </a:accent5>
      <a:accent6>
        <a:srgbClr val="7030A0"/>
      </a:accent6>
      <a:hlink>
        <a:srgbClr val="1B83CB"/>
      </a:hlink>
      <a:folHlink>
        <a:srgbClr val="C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defPPr>
      </a:lstStyle>
    </a:txDef>
  </a:objectDefaults>
  <a:extraClrSchemeLst/>
  <a:extLst>
    <a:ext uri="{05A4C25C-085E-4340-85A3-A5531E510DB2}">
      <thm15:themeFamily xmlns:thm15="http://schemas.microsoft.com/office/thememl/2012/main" name="DCP PowerPoint Template_Letter_vTested" id="{7EAD8072-8799-4D6B-A95F-0C925DE47716}" vid="{D8401CD1-AFB0-4FD9-BC64-2626DEEF22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3159</TotalTime>
  <Words>9494</Words>
  <Application>Microsoft Office PowerPoint</Application>
  <PresentationFormat>Widescreen</PresentationFormat>
  <Paragraphs>2599</Paragraphs>
  <Slides>26</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1" baseType="lpstr">
      <vt:lpstr>Arial</vt:lpstr>
      <vt:lpstr>Calibri</vt:lpstr>
      <vt:lpstr>Century Gothic</vt:lpstr>
      <vt:lpstr>DCP PPT Template (Letter)</vt:lpstr>
      <vt:lpstr>think-cell Slide</vt:lpstr>
      <vt:lpstr>Gowanus Preliminary Traffic Analysis</vt:lpstr>
      <vt:lpstr>Introduction</vt:lpstr>
      <vt:lpstr>Existing Condition</vt:lpstr>
      <vt:lpstr>Future Scenario</vt:lpstr>
      <vt:lpstr>With Improvements</vt:lpstr>
      <vt:lpstr>Nevins Closure (50&amp;50 Scenario)</vt:lpstr>
      <vt:lpstr>Nevins Closure (Mixed Scenario)</vt:lpstr>
      <vt:lpstr>Nevins Closure (Mixed Scenario)</vt:lpstr>
      <vt:lpstr>Conclusion</vt:lpstr>
      <vt:lpstr>Appendix</vt:lpstr>
      <vt:lpstr>Existing Condition – Traffic Volume</vt:lpstr>
      <vt:lpstr>Existing Condition – Traffic Volume</vt:lpstr>
      <vt:lpstr>Existing Condition – AM LOS</vt:lpstr>
      <vt:lpstr>Existing Condition – PM LOS</vt:lpstr>
      <vt:lpstr>Future Scenario – Traffic Volume</vt:lpstr>
      <vt:lpstr>Future Scenario – AM LOS</vt:lpstr>
      <vt:lpstr>Future Scenario – PM LOS</vt:lpstr>
      <vt:lpstr>With Improvements – Traffic Volume</vt:lpstr>
      <vt:lpstr>With Improvements – AM LOS</vt:lpstr>
      <vt:lpstr>With Improvements – PM LOS</vt:lpstr>
      <vt:lpstr>Nevins Closure (50&amp;50 Scenario) – Traffic Volume</vt:lpstr>
      <vt:lpstr>Nevins Closure (50&amp;50 Scenario) – AM LOS</vt:lpstr>
      <vt:lpstr>Nevins Closure (50&amp;50 Scenario) – PM LOS</vt:lpstr>
      <vt:lpstr>Nevins Closure (Mixed Scenario) – Traffic Volume</vt:lpstr>
      <vt:lpstr>Nevins Closure (Mixed Scenario) – AM LOS</vt:lpstr>
      <vt:lpstr>Nevins Closure (Mixed Scenario) – PM LOS</vt:lpstr>
    </vt:vector>
  </TitlesOfParts>
  <Company>DCP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Transportation Division needs</dc:title>
  <dc:creator>Yijun Ma</dc:creator>
  <cp:lastModifiedBy>Yijun Ma (DCP)</cp:lastModifiedBy>
  <cp:revision>1655</cp:revision>
  <cp:lastPrinted>2018-10-31T21:17:13Z</cp:lastPrinted>
  <dcterms:created xsi:type="dcterms:W3CDTF">2018-06-15T14:20:08Z</dcterms:created>
  <dcterms:modified xsi:type="dcterms:W3CDTF">2022-05-02T17:52:21Z</dcterms:modified>
</cp:coreProperties>
</file>